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33" r:id="rId65"/>
    <p:sldId id="327" r:id="rId66"/>
    <p:sldId id="334" r:id="rId67"/>
    <p:sldId id="351" r:id="rId68"/>
    <p:sldId id="306" r:id="rId69"/>
    <p:sldId id="335" r:id="rId70"/>
    <p:sldId id="336" r:id="rId71"/>
    <p:sldId id="337" r:id="rId72"/>
    <p:sldId id="338" r:id="rId73"/>
    <p:sldId id="339" r:id="rId74"/>
    <p:sldId id="340" r:id="rId75"/>
    <p:sldId id="341" r:id="rId76"/>
    <p:sldId id="348" r:id="rId77"/>
    <p:sldId id="342" r:id="rId78"/>
    <p:sldId id="343" r:id="rId79"/>
    <p:sldId id="344" r:id="rId80"/>
    <p:sldId id="345" r:id="rId81"/>
    <p:sldId id="346" r:id="rId82"/>
    <p:sldId id="347" r:id="rId83"/>
    <p:sldId id="349" r:id="rId84"/>
    <p:sldId id="350" r:id="rId85"/>
    <p:sldId id="296" r:id="rId86"/>
    <p:sldId id="311" r:id="rId87"/>
    <p:sldId id="320" r:id="rId88"/>
    <p:sldId id="321" r:id="rId89"/>
    <p:sldId id="325"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322147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715166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49785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3826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557349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71</a:t>
            </a:fld>
            <a:endParaRPr/>
          </a:p>
        </p:txBody>
      </p:sp>
    </p:spTree>
    <p:extLst>
      <p:ext uri="{BB962C8B-B14F-4D97-AF65-F5344CB8AC3E}">
        <p14:creationId xmlns:p14="http://schemas.microsoft.com/office/powerpoint/2010/main" val="484459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72</a:t>
            </a:fld>
            <a:endParaRPr/>
          </a:p>
        </p:txBody>
      </p:sp>
    </p:spTree>
    <p:extLst>
      <p:ext uri="{BB962C8B-B14F-4D97-AF65-F5344CB8AC3E}">
        <p14:creationId xmlns:p14="http://schemas.microsoft.com/office/powerpoint/2010/main" val="1929988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73</a:t>
            </a:fld>
            <a:endParaRPr/>
          </a:p>
        </p:txBody>
      </p:sp>
    </p:spTree>
    <p:extLst>
      <p:ext uri="{BB962C8B-B14F-4D97-AF65-F5344CB8AC3E}">
        <p14:creationId xmlns:p14="http://schemas.microsoft.com/office/powerpoint/2010/main" val="1717900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74</a:t>
            </a:fld>
            <a:endParaRPr/>
          </a:p>
        </p:txBody>
      </p:sp>
    </p:spTree>
    <p:extLst>
      <p:ext uri="{BB962C8B-B14F-4D97-AF65-F5344CB8AC3E}">
        <p14:creationId xmlns:p14="http://schemas.microsoft.com/office/powerpoint/2010/main" val="1510354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75</a:t>
            </a:fld>
            <a:endParaRPr/>
          </a:p>
        </p:txBody>
      </p:sp>
    </p:spTree>
    <p:extLst>
      <p:ext uri="{BB962C8B-B14F-4D97-AF65-F5344CB8AC3E}">
        <p14:creationId xmlns:p14="http://schemas.microsoft.com/office/powerpoint/2010/main" val="78409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76</a:t>
            </a:fld>
            <a:endParaRPr/>
          </a:p>
        </p:txBody>
      </p:sp>
    </p:spTree>
    <p:extLst>
      <p:ext uri="{BB962C8B-B14F-4D97-AF65-F5344CB8AC3E}">
        <p14:creationId xmlns:p14="http://schemas.microsoft.com/office/powerpoint/2010/main" val="19247937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77</a:t>
            </a:fld>
            <a:endParaRPr/>
          </a:p>
        </p:txBody>
      </p:sp>
    </p:spTree>
    <p:extLst>
      <p:ext uri="{BB962C8B-B14F-4D97-AF65-F5344CB8AC3E}">
        <p14:creationId xmlns:p14="http://schemas.microsoft.com/office/powerpoint/2010/main" val="41728916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78</a:t>
            </a:fld>
            <a:endParaRPr/>
          </a:p>
        </p:txBody>
      </p:sp>
    </p:spTree>
    <p:extLst>
      <p:ext uri="{BB962C8B-B14F-4D97-AF65-F5344CB8AC3E}">
        <p14:creationId xmlns:p14="http://schemas.microsoft.com/office/powerpoint/2010/main" val="30379761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79</a:t>
            </a:fld>
            <a:endParaRPr/>
          </a:p>
        </p:txBody>
      </p:sp>
    </p:spTree>
    <p:extLst>
      <p:ext uri="{BB962C8B-B14F-4D97-AF65-F5344CB8AC3E}">
        <p14:creationId xmlns:p14="http://schemas.microsoft.com/office/powerpoint/2010/main" val="2817883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80</a:t>
            </a:fld>
            <a:endParaRPr/>
          </a:p>
        </p:txBody>
      </p:sp>
    </p:spTree>
    <p:extLst>
      <p:ext uri="{BB962C8B-B14F-4D97-AF65-F5344CB8AC3E}">
        <p14:creationId xmlns:p14="http://schemas.microsoft.com/office/powerpoint/2010/main" val="3922538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81</a:t>
            </a:fld>
            <a:endParaRPr/>
          </a:p>
        </p:txBody>
      </p:sp>
    </p:spTree>
    <p:extLst>
      <p:ext uri="{BB962C8B-B14F-4D97-AF65-F5344CB8AC3E}">
        <p14:creationId xmlns:p14="http://schemas.microsoft.com/office/powerpoint/2010/main" val="42143931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82</a:t>
            </a:fld>
            <a:endParaRPr/>
          </a:p>
        </p:txBody>
      </p:sp>
    </p:spTree>
    <p:extLst>
      <p:ext uri="{BB962C8B-B14F-4D97-AF65-F5344CB8AC3E}">
        <p14:creationId xmlns:p14="http://schemas.microsoft.com/office/powerpoint/2010/main" val="31076329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83</a:t>
            </a:fld>
            <a:endParaRPr/>
          </a:p>
        </p:txBody>
      </p:sp>
    </p:spTree>
    <p:extLst>
      <p:ext uri="{BB962C8B-B14F-4D97-AF65-F5344CB8AC3E}">
        <p14:creationId xmlns:p14="http://schemas.microsoft.com/office/powerpoint/2010/main" val="11073375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84</a:t>
            </a:fld>
            <a:endParaRPr/>
          </a:p>
        </p:txBody>
      </p:sp>
    </p:spTree>
    <p:extLst>
      <p:ext uri="{BB962C8B-B14F-4D97-AF65-F5344CB8AC3E}">
        <p14:creationId xmlns:p14="http://schemas.microsoft.com/office/powerpoint/2010/main" val="15837329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85</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86</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87</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88</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89</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machinelearningmastery.com/difference-between-a-parameter-and-a-hyperparameter/"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radiopaedia.org/articles/iteration-machine-learning?lang=us" TargetMode="Externa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hyperlink" Target="https://determined.ai/assets/images/resources/AdaptiveHyperparameterTuning.pdf" TargetMode="Externa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www.analyticsvidhya.com/blog/2021/06/complete-guide-to-gradient-based-optimizers/"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86.JPG"/><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43332" y="955941"/>
            <a:ext cx="9571200" cy="5047495"/>
          </a:xfrm>
          <a:prstGeom prst="rect">
            <a:avLst/>
          </a:prstGeom>
          <a:no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fa-IR" sz="2400" dirty="0">
                <a:latin typeface="Calibri"/>
                <a:ea typeface="Calibri"/>
                <a:cs typeface="Calibri"/>
                <a:sym typeface="Calibri"/>
              </a:rPr>
              <a:t>System Set-up and Files management</a:t>
            </a: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Literature Review and Idea Generation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Discussion with Talha</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Data Acquisition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Need for Additional Suggestions</a:t>
            </a:r>
            <a:endParaRPr sz="2400" dirty="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Important Activities Undertaken During this Week</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B7071D91-B0AF-11E3-A16A-06B281E7110B}"/>
              </a:ext>
            </a:extLst>
          </p:cNvPr>
          <p:cNvSpPr txBox="1"/>
          <p:nvPr/>
        </p:nvSpPr>
        <p:spPr>
          <a:xfrm>
            <a:off x="143332" y="871602"/>
            <a:ext cx="11930000" cy="5724644"/>
          </a:xfrm>
          <a:prstGeom prst="rect">
            <a:avLst/>
          </a:prstGeom>
          <a:noFill/>
        </p:spPr>
        <p:txBody>
          <a:bodyPr wrap="square" rtlCol="0">
            <a:spAutoFit/>
          </a:bodyPr>
          <a:lstStyle/>
          <a:p>
            <a:pPr marL="285750" indent="-285750" algn="justLow">
              <a:buFont typeface="Arial" panose="020B0604020202020204" pitchFamily="34" charset="0"/>
              <a:buChar char="•"/>
            </a:pPr>
            <a:r>
              <a:rPr lang="en-US" sz="2000" b="1" dirty="0">
                <a:solidFill>
                  <a:srgbClr val="000000"/>
                </a:solidFill>
              </a:rPr>
              <a:t>Data Analysis and Code Development</a:t>
            </a:r>
          </a:p>
          <a:p>
            <a:pPr marL="742950" lvl="1" indent="-285750" algn="justLow">
              <a:buFont typeface="Arial" panose="020B0604020202020204" pitchFamily="34" charset="0"/>
              <a:buChar char="•"/>
            </a:pPr>
            <a:r>
              <a:rPr lang="en-US" b="1" dirty="0">
                <a:solidFill>
                  <a:srgbClr val="000000"/>
                </a:solidFill>
              </a:rPr>
              <a:t>Analyzing Missing Data Patterns: </a:t>
            </a:r>
            <a:r>
              <a:rPr lang="en-US" dirty="0">
                <a:solidFill>
                  <a:srgbClr val="000000"/>
                </a:solidFill>
              </a:rPr>
              <a:t>I dedicated time to work on code related to understanding the distribution of missing values across different years in our dataset. This analysis will help us gain valuable insights into potential data gaps and allow us to make informed decisions for data preprocessing.</a:t>
            </a:r>
          </a:p>
          <a:p>
            <a:pPr marL="742950" lvl="1" indent="-285750" algn="justLow">
              <a:buFont typeface="Arial" panose="020B0604020202020204" pitchFamily="34" charset="0"/>
              <a:buChar char="•"/>
            </a:pPr>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Literature Review</a:t>
            </a:r>
          </a:p>
          <a:p>
            <a:pPr marL="742950" lvl="1" indent="-285750" algn="justLow">
              <a:buFont typeface="Arial" panose="020B0604020202020204" pitchFamily="34" charset="0"/>
              <a:buChar char="•"/>
            </a:pPr>
            <a:r>
              <a:rPr lang="en-US" b="1" dirty="0">
                <a:solidFill>
                  <a:srgbClr val="000000"/>
                </a:solidFill>
              </a:rPr>
              <a:t>Researching Previous Works on Missing Data</a:t>
            </a:r>
            <a:r>
              <a:rPr lang="en-US" dirty="0">
                <a:solidFill>
                  <a:srgbClr val="000000"/>
                </a:solidFill>
              </a:rPr>
              <a:t>: I spent significant time searching and reading research papers that focus on handling missing data. By studying previous works, I aimed to learn from existing methodologies and best practices to improve our approach in dealing with missing data effectively.</a:t>
            </a:r>
          </a:p>
          <a:p>
            <a:pPr marL="742950" lvl="1" indent="-285750" algn="justLow">
              <a:buFont typeface="Arial" panose="020B0604020202020204" pitchFamily="34" charset="0"/>
              <a:buChar char="•"/>
            </a:pPr>
            <a:endParaRPr lang="en-US" dirty="0">
              <a:solidFill>
                <a:srgbClr val="000000"/>
              </a:solidFill>
            </a:endParaRPr>
          </a:p>
          <a:p>
            <a:pPr marL="742950" lvl="1" indent="-285750" algn="justLow">
              <a:buFont typeface="Arial" panose="020B0604020202020204" pitchFamily="34" charset="0"/>
              <a:buChar char="•"/>
            </a:pPr>
            <a:r>
              <a:rPr lang="en-US" b="1" dirty="0">
                <a:solidFill>
                  <a:srgbClr val="000000"/>
                </a:solidFill>
              </a:rPr>
              <a:t>Gap Identification in Space Science Research</a:t>
            </a:r>
            <a:r>
              <a:rPr lang="en-US" dirty="0">
                <a:solidFill>
                  <a:srgbClr val="000000"/>
                </a:solidFill>
              </a:rPr>
              <a:t>: While there were numerous papers discussing and comparing missing data handling methods in various fields, including healthcare, finance, and social sciences, I could not find any relevant studies specific to the field of space science. Identifying this gap in the literature is crucial as it presents an opportunity for us to contribute to the domain with our research and potentially adapt and evaluate existing methodologies from other fields to address the challenges unique to space science data.</a:t>
            </a:r>
          </a:p>
          <a:p>
            <a:pPr lvl="1" algn="justLow"/>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Hyperparameter Optimization Study</a:t>
            </a:r>
          </a:p>
          <a:p>
            <a:pPr algn="justLow"/>
            <a:r>
              <a:rPr lang="en-US" dirty="0">
                <a:solidFill>
                  <a:srgbClr val="000000"/>
                </a:solidFill>
              </a:rPr>
              <a:t>I am studying hyperparameter optimization techniques. I haven't finished it yet. These methods play a crucial role in fine-tuning machine learning models, and by enhancing our understanding of hyperparameter optimization, we can enhance the overall performance of our models.</a:t>
            </a:r>
          </a:p>
        </p:txBody>
      </p:sp>
    </p:spTree>
    <p:extLst>
      <p:ext uri="{BB962C8B-B14F-4D97-AF65-F5344CB8AC3E}">
        <p14:creationId xmlns:p14="http://schemas.microsoft.com/office/powerpoint/2010/main" val="3226302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Analyzing Missing Data Patterns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E1B149CA-B9BD-A841-8682-6782F7D0FCD6}"/>
              </a:ext>
            </a:extLst>
          </p:cNvPr>
          <p:cNvPicPr>
            <a:picLocks noChangeAspect="1"/>
          </p:cNvPicPr>
          <p:nvPr/>
        </p:nvPicPr>
        <p:blipFill>
          <a:blip r:embed="rId4"/>
          <a:stretch>
            <a:fillRect/>
          </a:stretch>
        </p:blipFill>
        <p:spPr>
          <a:xfrm>
            <a:off x="2590801" y="916943"/>
            <a:ext cx="9482532" cy="5825157"/>
          </a:xfrm>
          <a:prstGeom prst="rect">
            <a:avLst/>
          </a:prstGeom>
        </p:spPr>
      </p:pic>
    </p:spTree>
    <p:extLst>
      <p:ext uri="{BB962C8B-B14F-4D97-AF65-F5344CB8AC3E}">
        <p14:creationId xmlns:p14="http://schemas.microsoft.com/office/powerpoint/2010/main" val="3700436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FA7786E-01E2-573D-5DA2-FE80BF083033}"/>
              </a:ext>
            </a:extLst>
          </p:cNvPr>
          <p:cNvPicPr>
            <a:picLocks noChangeAspect="1"/>
          </p:cNvPicPr>
          <p:nvPr/>
        </p:nvPicPr>
        <p:blipFill>
          <a:blip r:embed="rId4"/>
          <a:stretch>
            <a:fillRect/>
          </a:stretch>
        </p:blipFill>
        <p:spPr>
          <a:xfrm>
            <a:off x="6962274" y="921869"/>
            <a:ext cx="5111058" cy="3080899"/>
          </a:xfrm>
          <a:prstGeom prst="rect">
            <a:avLst/>
          </a:prstGeom>
        </p:spPr>
      </p:pic>
      <p:sp>
        <p:nvSpPr>
          <p:cNvPr id="4" name="TextBox 3">
            <a:extLst>
              <a:ext uri="{FF2B5EF4-FFF2-40B4-BE49-F238E27FC236}">
                <a16:creationId xmlns:a16="http://schemas.microsoft.com/office/drawing/2014/main" id="{039F5A6D-BC38-DC9D-1A01-34EE05F3C028}"/>
              </a:ext>
            </a:extLst>
          </p:cNvPr>
          <p:cNvSpPr txBox="1"/>
          <p:nvPr/>
        </p:nvSpPr>
        <p:spPr>
          <a:xfrm>
            <a:off x="118666" y="921868"/>
            <a:ext cx="6787459" cy="5355312"/>
          </a:xfrm>
          <a:prstGeom prst="rect">
            <a:avLst/>
          </a:prstGeom>
          <a:noFill/>
        </p:spPr>
        <p:txBody>
          <a:bodyPr wrap="square" rtlCol="0">
            <a:spAutoFit/>
          </a:bodyPr>
          <a:lstStyle/>
          <a:p>
            <a:pPr marL="342900" indent="-342900" algn="justLow">
              <a:buFont typeface="Arial" panose="020B0604020202020204" pitchFamily="34" charset="0"/>
              <a:buChar char="•"/>
            </a:pPr>
            <a:r>
              <a:rPr lang="en-US" b="1" dirty="0">
                <a:solidFill>
                  <a:srgbClr val="0070C0"/>
                </a:solidFill>
              </a:rPr>
              <a:t>S</a:t>
            </a:r>
            <a:r>
              <a:rPr lang="en-US" dirty="0">
                <a:solidFill>
                  <a:srgbClr val="000000"/>
                </a:solidFill>
              </a:rPr>
              <a:t>ingular </a:t>
            </a:r>
            <a:r>
              <a:rPr lang="en-US" b="1" dirty="0">
                <a:solidFill>
                  <a:srgbClr val="0070C0"/>
                </a:solidFill>
              </a:rPr>
              <a:t>S</a:t>
            </a:r>
            <a:r>
              <a:rPr lang="en-US" dirty="0">
                <a:solidFill>
                  <a:srgbClr val="000000"/>
                </a:solidFill>
              </a:rPr>
              <a:t>pectrum </a:t>
            </a:r>
            <a:r>
              <a:rPr lang="en-US" b="1" dirty="0">
                <a:solidFill>
                  <a:srgbClr val="0070C0"/>
                </a:solidFill>
              </a:rPr>
              <a:t>A</a:t>
            </a:r>
            <a:r>
              <a:rPr lang="en-US" dirty="0">
                <a:solidFill>
                  <a:srgbClr val="000000"/>
                </a:solidFill>
              </a:rPr>
              <a:t>nalysis (</a:t>
            </a:r>
            <a:r>
              <a:rPr lang="en-US" b="1" dirty="0">
                <a:solidFill>
                  <a:srgbClr val="0070C0"/>
                </a:solidFill>
              </a:rPr>
              <a:t>SSA</a:t>
            </a:r>
            <a:r>
              <a:rPr lang="en-US" dirty="0">
                <a:solidFill>
                  <a:srgbClr val="000000"/>
                </a:solidFill>
              </a:rPr>
              <a:t>) is a method for filling in large gaps in the solar wind and IMF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works by reconstructing missing data using an iteratively inferred, smooth "signal" that captures coherent modes, while "noise" is discarded.</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infer smooth temporal modes of co-variability between the solar driver and the response from the existing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By combining SSA with geomagnetic indices that are time-continuous, we can fill in large gaps in the solar wind and IMF data.</a:t>
            </a:r>
          </a:p>
          <a:p>
            <a:pPr marL="342900" indent="-342900" algn="justLow">
              <a:buFont typeface="Arial" panose="020B0604020202020204" pitchFamily="34" charset="0"/>
              <a:buChar char="•"/>
            </a:pPr>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is a powerful tool for filling in gaps in data, but it is not perfect. The reconstructed data may not be as accurate as the original data, and there may be some errors.</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be used to fill in gaps in a variety of data types, not just solar wind and IMF data.</a:t>
            </a:r>
          </a:p>
        </p:txBody>
      </p:sp>
    </p:spTree>
    <p:extLst>
      <p:ext uri="{BB962C8B-B14F-4D97-AF65-F5344CB8AC3E}">
        <p14:creationId xmlns:p14="http://schemas.microsoft.com/office/powerpoint/2010/main" val="242933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9070FB2-BE05-B657-0375-413E2E189130}"/>
              </a:ext>
            </a:extLst>
          </p:cNvPr>
          <p:cNvPicPr>
            <a:picLocks noChangeAspect="1"/>
          </p:cNvPicPr>
          <p:nvPr/>
        </p:nvPicPr>
        <p:blipFill>
          <a:blip r:embed="rId4"/>
          <a:stretch>
            <a:fillRect/>
          </a:stretch>
        </p:blipFill>
        <p:spPr>
          <a:xfrm>
            <a:off x="5847347" y="1058064"/>
            <a:ext cx="6225985" cy="1953941"/>
          </a:xfrm>
          <a:prstGeom prst="rect">
            <a:avLst/>
          </a:prstGeom>
        </p:spPr>
      </p:pic>
      <p:sp>
        <p:nvSpPr>
          <p:cNvPr id="5" name="TextBox 4">
            <a:extLst>
              <a:ext uri="{FF2B5EF4-FFF2-40B4-BE49-F238E27FC236}">
                <a16:creationId xmlns:a16="http://schemas.microsoft.com/office/drawing/2014/main" id="{9F22E766-1E5E-EE30-9768-8839AAE1156C}"/>
              </a:ext>
            </a:extLst>
          </p:cNvPr>
          <p:cNvSpPr txBox="1"/>
          <p:nvPr/>
        </p:nvSpPr>
        <p:spPr>
          <a:xfrm>
            <a:off x="143332" y="3012005"/>
            <a:ext cx="11930000" cy="3631763"/>
          </a:xfrm>
          <a:prstGeom prst="rect">
            <a:avLst/>
          </a:prstGeom>
          <a:noFill/>
        </p:spPr>
        <p:txBody>
          <a:bodyPr wrap="square" rtlCol="0">
            <a:spAutoFit/>
          </a:bodyPr>
          <a:lstStyle/>
          <a:p>
            <a:r>
              <a:rPr lang="en-US" b="1" dirty="0">
                <a:solidFill>
                  <a:srgbClr val="000000"/>
                </a:solidFill>
              </a:rPr>
              <a:t>How does the IMV-RE algorithm work, and what makes it different from other imputation methods?</a:t>
            </a:r>
          </a:p>
          <a:p>
            <a:endParaRPr lang="en-US" sz="2000" dirty="0">
              <a:latin typeface="-apple-system"/>
            </a:endParaRPr>
          </a:p>
          <a:p>
            <a:pPr marL="285750" indent="-285750" algn="justLow">
              <a:buFont typeface="Arial" panose="020B0604020202020204" pitchFamily="34" charset="0"/>
              <a:buChar char="•"/>
            </a:pPr>
            <a:r>
              <a:rPr lang="en-US" sz="1600" dirty="0">
                <a:solidFill>
                  <a:srgbClr val="000000"/>
                </a:solidFill>
              </a:rPr>
              <a:t>The IMV-RE algorithm is a novel splitting-based data imputation algorithm that can predict missing values efficiently and accurately.</a:t>
            </a:r>
          </a:p>
          <a:p>
            <a:pPr marL="285750" indent="-285750" algn="justLow">
              <a:buFont typeface="Arial" panose="020B0604020202020204" pitchFamily="34" charset="0"/>
              <a:buChar char="•"/>
            </a:pPr>
            <a:r>
              <a:rPr lang="en-US" sz="1600" dirty="0">
                <a:solidFill>
                  <a:srgbClr val="000000"/>
                </a:solidFill>
              </a:rPr>
              <a:t>The algorithm first decides the upper limit for each feature within a cluster, which is further used for imputing the missing values so that the imputed values lie much nearer to the exact values.</a:t>
            </a:r>
          </a:p>
          <a:p>
            <a:pPr marL="285750" indent="-285750" algn="justLow">
              <a:buFont typeface="Arial" panose="020B0604020202020204" pitchFamily="34" charset="0"/>
              <a:buChar char="•"/>
            </a:pPr>
            <a:r>
              <a:rPr lang="en-US" sz="1600" dirty="0">
                <a:solidFill>
                  <a:srgbClr val="000000"/>
                </a:solidFill>
              </a:rPr>
              <a:t>Unlike other imputation techniques, the IMV-RE algorithm only searches within the class to calculate the centered value for the final imputation, which makes it more efficient for real-time problems.</a:t>
            </a:r>
          </a:p>
          <a:p>
            <a:pPr marL="285750" indent="-285750" algn="justLow">
              <a:buFont typeface="Arial" panose="020B0604020202020204" pitchFamily="34" charset="0"/>
              <a:buChar char="•"/>
            </a:pPr>
            <a:r>
              <a:rPr lang="en-US" sz="1600" dirty="0">
                <a:solidFill>
                  <a:srgbClr val="000000"/>
                </a:solidFill>
              </a:rPr>
              <a:t>The proposed IMV-RE algorithm successfully abstracts the dependency of the CCMVI technique on the complete samples within a class to estimate the missing values.</a:t>
            </a:r>
          </a:p>
          <a:p>
            <a:pPr marL="285750" indent="-285750" algn="justLow">
              <a:buFont typeface="Arial" panose="020B0604020202020204" pitchFamily="34" charset="0"/>
              <a:buChar char="•"/>
            </a:pPr>
            <a:r>
              <a:rPr lang="en-US" sz="1600" dirty="0">
                <a:solidFill>
                  <a:srgbClr val="000000"/>
                </a:solidFill>
              </a:rPr>
              <a:t>The experimentation on ten benchmark datasets indicates that the proposed IMV-RE algorithm outperforms the existing techniques in sensitivity to Accuracy, Root Mean Square Error (RMSE), and Coefficient of Determination (R2).</a:t>
            </a:r>
          </a:p>
          <a:p>
            <a:pPr marL="285750" indent="-285750" algn="justLow">
              <a:buFont typeface="Arial" panose="020B0604020202020204" pitchFamily="34" charset="0"/>
              <a:buChar char="•"/>
            </a:pPr>
            <a:r>
              <a:rPr lang="en-US" sz="1600" dirty="0">
                <a:solidFill>
                  <a:srgbClr val="000000"/>
                </a:solidFill>
              </a:rPr>
              <a:t>The IMV-RE algorithm is a robust statistical MVI technique that can handle missing values in a variety of data types.</a:t>
            </a:r>
          </a:p>
          <a:p>
            <a:pPr marL="285750" indent="-285750" algn="justLow">
              <a:buFont typeface="Arial" panose="020B0604020202020204" pitchFamily="34" charset="0"/>
              <a:buChar char="•"/>
            </a:pPr>
            <a:r>
              <a:rPr lang="en-US" sz="1600" dirty="0">
                <a:solidFill>
                  <a:srgbClr val="000000"/>
                </a:solidFill>
              </a:rPr>
              <a:t>The algorithm is efficient and can be used for real-time problems.</a:t>
            </a:r>
          </a:p>
          <a:p>
            <a:pPr marL="285750" indent="-285750" algn="justLow">
              <a:buFont typeface="Arial" panose="020B0604020202020204" pitchFamily="34" charset="0"/>
              <a:buChar char="•"/>
            </a:pPr>
            <a:r>
              <a:rPr lang="en-US" sz="1600" dirty="0">
                <a:solidFill>
                  <a:srgbClr val="000000"/>
                </a:solidFill>
              </a:rPr>
              <a:t>The IMV-RE algorithm has been shown to outperform other imputation techniques in terms of accuracy, RMSE, and R2.</a:t>
            </a:r>
          </a:p>
        </p:txBody>
      </p:sp>
      <p:sp>
        <p:nvSpPr>
          <p:cNvPr id="6" name="TextBox 5">
            <a:extLst>
              <a:ext uri="{FF2B5EF4-FFF2-40B4-BE49-F238E27FC236}">
                <a16:creationId xmlns:a16="http://schemas.microsoft.com/office/drawing/2014/main" id="{7D9E443E-1A56-EF72-F475-450AA371B665}"/>
              </a:ext>
            </a:extLst>
          </p:cNvPr>
          <p:cNvSpPr txBox="1"/>
          <p:nvPr/>
        </p:nvSpPr>
        <p:spPr>
          <a:xfrm>
            <a:off x="143332" y="921869"/>
            <a:ext cx="5704015" cy="1938992"/>
          </a:xfrm>
          <a:prstGeom prst="rect">
            <a:avLst/>
          </a:prstGeom>
          <a:noFill/>
        </p:spPr>
        <p:txBody>
          <a:bodyPr wrap="square" rtlCol="0">
            <a:spAutoFit/>
          </a:bodyPr>
          <a:lstStyle/>
          <a:p>
            <a:r>
              <a:rPr lang="en-US" sz="2400" b="1" dirty="0">
                <a:solidFill>
                  <a:srgbClr val="000000"/>
                </a:solidFill>
              </a:rPr>
              <a:t>This research paper proposes a novel splitting-based </a:t>
            </a:r>
            <a:r>
              <a:rPr lang="en-US" sz="2400" b="1" dirty="0">
                <a:solidFill>
                  <a:srgbClr val="0070C0"/>
                </a:solidFill>
              </a:rPr>
              <a:t>IMV</a:t>
            </a:r>
            <a:r>
              <a:rPr lang="en-US" sz="2400" b="1" dirty="0">
                <a:solidFill>
                  <a:srgbClr val="000000"/>
                </a:solidFill>
              </a:rPr>
              <a:t>-</a:t>
            </a:r>
            <a:r>
              <a:rPr lang="en-US" sz="2400" b="1" dirty="0">
                <a:solidFill>
                  <a:srgbClr val="0070C0"/>
                </a:solidFill>
              </a:rPr>
              <a:t>RE</a:t>
            </a:r>
            <a:r>
              <a:rPr lang="en-US" sz="2400" b="1" dirty="0">
                <a:solidFill>
                  <a:srgbClr val="000000"/>
                </a:solidFill>
              </a:rPr>
              <a:t> (</a:t>
            </a:r>
            <a:r>
              <a:rPr lang="en-US" sz="2400" b="1" dirty="0">
                <a:solidFill>
                  <a:srgbClr val="0070C0"/>
                </a:solidFill>
              </a:rPr>
              <a:t>I</a:t>
            </a:r>
            <a:r>
              <a:rPr lang="en-US" sz="2400" b="1" dirty="0">
                <a:solidFill>
                  <a:srgbClr val="000000"/>
                </a:solidFill>
              </a:rPr>
              <a:t>mputing the </a:t>
            </a:r>
            <a:r>
              <a:rPr lang="en-US" sz="2400" b="1" dirty="0">
                <a:solidFill>
                  <a:srgbClr val="0070C0"/>
                </a:solidFill>
              </a:rPr>
              <a:t>M</a:t>
            </a:r>
            <a:r>
              <a:rPr lang="en-US" sz="2400" b="1" dirty="0">
                <a:solidFill>
                  <a:srgbClr val="000000"/>
                </a:solidFill>
              </a:rPr>
              <a:t>issing </a:t>
            </a:r>
            <a:r>
              <a:rPr lang="en-US" sz="2400" b="1" dirty="0">
                <a:solidFill>
                  <a:srgbClr val="0070C0"/>
                </a:solidFill>
              </a:rPr>
              <a:t>V</a:t>
            </a:r>
            <a:r>
              <a:rPr lang="en-US" sz="2400" b="1" dirty="0">
                <a:solidFill>
                  <a:srgbClr val="000000"/>
                </a:solidFill>
              </a:rPr>
              <a:t>alues in </a:t>
            </a:r>
            <a:r>
              <a:rPr lang="en-US" sz="2400" b="1" dirty="0">
                <a:solidFill>
                  <a:srgbClr val="0070C0"/>
                </a:solidFill>
              </a:rPr>
              <a:t>R</a:t>
            </a:r>
            <a:r>
              <a:rPr lang="en-US" sz="2400" b="1" dirty="0">
                <a:solidFill>
                  <a:srgbClr val="000000"/>
                </a:solidFill>
              </a:rPr>
              <a:t>eal-Time </a:t>
            </a:r>
            <a:r>
              <a:rPr lang="en-US" sz="2400" b="1" dirty="0">
                <a:solidFill>
                  <a:srgbClr val="0070C0"/>
                </a:solidFill>
              </a:rPr>
              <a:t>E</a:t>
            </a:r>
            <a:r>
              <a:rPr lang="en-US" sz="2400" b="1" dirty="0">
                <a:solidFill>
                  <a:srgbClr val="000000"/>
                </a:solidFill>
              </a:rPr>
              <a:t>nvironment) algorithm to impute different missing values within a dataset. </a:t>
            </a:r>
          </a:p>
        </p:txBody>
      </p:sp>
    </p:spTree>
    <p:extLst>
      <p:ext uri="{BB962C8B-B14F-4D97-AF65-F5344CB8AC3E}">
        <p14:creationId xmlns:p14="http://schemas.microsoft.com/office/powerpoint/2010/main" val="60366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Hyperparameter Optimization methods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1BF149-0159-4F91-9881-17D341F9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80" y="3343275"/>
            <a:ext cx="6704166" cy="339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1087E8-4C8F-5B34-0D77-FB9C232BB288}"/>
              </a:ext>
            </a:extLst>
          </p:cNvPr>
          <p:cNvSpPr txBox="1"/>
          <p:nvPr/>
        </p:nvSpPr>
        <p:spPr>
          <a:xfrm>
            <a:off x="151353" y="871603"/>
            <a:ext cx="9954671" cy="390876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1" dirty="0">
                <a:solidFill>
                  <a:srgbClr val="000000"/>
                </a:solidFill>
              </a:rPr>
              <a:t>Concepts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Hyperparameters</a:t>
            </a:r>
          </a:p>
          <a:p>
            <a:pPr marL="1143000" lvl="2" indent="-228600" rtl="0" fontAlgn="base">
              <a:spcBef>
                <a:spcPts val="0"/>
              </a:spcBef>
              <a:spcAft>
                <a:spcPts val="0"/>
              </a:spcAft>
              <a:buFont typeface="Arial" panose="020B0604020202020204" pitchFamily="34" charset="0"/>
              <a:buChar char="•"/>
            </a:pPr>
            <a:r>
              <a:rPr lang="en-US" sz="2000" dirty="0">
                <a:solidFill>
                  <a:srgbClr val="000000"/>
                </a:solidFill>
              </a:rPr>
              <a:t>Batch size, Epochs, Embedding dim, Dropout rate, Learning Rate, Optimizers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Cross join</a:t>
            </a:r>
          </a:p>
          <a:p>
            <a:pPr lvl="1" rtl="0" fontAlgn="base">
              <a:spcBef>
                <a:spcPts val="0"/>
              </a:spcBef>
              <a:spcAft>
                <a:spcPts val="0"/>
              </a:spcAft>
            </a:pPr>
            <a:endParaRPr lang="en-US" sz="2000" dirty="0">
              <a:solidFill>
                <a:srgbClr val="000000"/>
              </a:solidFill>
            </a:endParaRPr>
          </a:p>
          <a:p>
            <a:pPr indent="-342900" fontAlgn="base">
              <a:buFont typeface="Arial" panose="020B0604020202020204" pitchFamily="34" charset="0"/>
              <a:buChar char="•"/>
            </a:pPr>
            <a:r>
              <a:rPr lang="en-US" sz="2400" b="1" dirty="0">
                <a:solidFill>
                  <a:srgbClr val="000000"/>
                </a:solidFill>
              </a:rPr>
              <a:t>Optimization methods</a:t>
            </a:r>
          </a:p>
          <a:p>
            <a:pPr marL="1200150" indent="-285750" fontAlgn="base">
              <a:buFont typeface="Arial" panose="020B0604020202020204" pitchFamily="34" charset="0"/>
              <a:buChar char="•"/>
            </a:pPr>
            <a:r>
              <a:rPr lang="en-US" sz="2000" dirty="0">
                <a:solidFill>
                  <a:srgbClr val="000000"/>
                </a:solidFill>
              </a:rPr>
              <a:t>1. Gradient-based optimization</a:t>
            </a:r>
          </a:p>
          <a:p>
            <a:pPr marL="1200150" indent="-285750" fontAlgn="base">
              <a:buFont typeface="Arial" panose="020B0604020202020204" pitchFamily="34" charset="0"/>
              <a:buChar char="•"/>
            </a:pPr>
            <a:r>
              <a:rPr lang="en-US" sz="2000" dirty="0">
                <a:solidFill>
                  <a:srgbClr val="000000"/>
                </a:solidFill>
              </a:rPr>
              <a:t>2. Grid search</a:t>
            </a:r>
          </a:p>
          <a:p>
            <a:pPr marL="1200150" indent="-285750" fontAlgn="base">
              <a:buFont typeface="Arial" panose="020B0604020202020204" pitchFamily="34" charset="0"/>
              <a:buChar char="•"/>
            </a:pPr>
            <a:r>
              <a:rPr lang="en-US" sz="2000" dirty="0">
                <a:solidFill>
                  <a:srgbClr val="000000"/>
                </a:solidFill>
              </a:rPr>
              <a:t>3. Random search</a:t>
            </a:r>
          </a:p>
          <a:p>
            <a:pPr marL="1200150" indent="-285750" fontAlgn="base">
              <a:buFont typeface="Arial" panose="020B0604020202020204" pitchFamily="34" charset="0"/>
              <a:buChar char="•"/>
            </a:pPr>
            <a:r>
              <a:rPr lang="en-US" sz="2000" dirty="0">
                <a:solidFill>
                  <a:srgbClr val="000000"/>
                </a:solidFill>
              </a:rPr>
              <a:t>4. Bayesian optimization</a:t>
            </a:r>
          </a:p>
          <a:p>
            <a:pPr marL="1200150" indent="-285750" fontAlgn="base">
              <a:buFont typeface="Arial" panose="020B0604020202020204" pitchFamily="34" charset="0"/>
              <a:buChar char="•"/>
            </a:pPr>
            <a:r>
              <a:rPr lang="en-US" sz="2000" dirty="0">
                <a:solidFill>
                  <a:srgbClr val="000000"/>
                </a:solidFill>
              </a:rPr>
              <a:t>5. Adaptive search</a:t>
            </a:r>
          </a:p>
          <a:p>
            <a:pPr marL="1200150" indent="-285750" fontAlgn="base">
              <a:buFont typeface="Arial" panose="020B0604020202020204" pitchFamily="34" charset="0"/>
              <a:buChar char="•"/>
            </a:pPr>
            <a:r>
              <a:rPr lang="en-US" sz="2000" dirty="0">
                <a:solidFill>
                  <a:srgbClr val="000000"/>
                </a:solidFill>
              </a:rPr>
              <a:t>6. Early stopping</a:t>
            </a:r>
          </a:p>
        </p:txBody>
      </p:sp>
    </p:spTree>
    <p:extLst>
      <p:ext uri="{BB962C8B-B14F-4D97-AF65-F5344CB8AC3E}">
        <p14:creationId xmlns:p14="http://schemas.microsoft.com/office/powerpoint/2010/main" val="163961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rtl="0">
              <a:spcBef>
                <a:spcPts val="0"/>
              </a:spcBef>
              <a:spcAft>
                <a:spcPts val="0"/>
              </a:spcAft>
            </a:pPr>
            <a:r>
              <a:rPr lang="en-US" sz="2933" b="1" dirty="0">
                <a:solidFill>
                  <a:srgbClr val="D313AA"/>
                </a:solidFill>
                <a:latin typeface="Times New Roman"/>
                <a:cs typeface="Times New Roman"/>
              </a:rPr>
              <a:t>Hyperparameter </a:t>
            </a:r>
            <a:r>
              <a:rPr lang="en-US" sz="2933" b="1" dirty="0">
                <a:solidFill>
                  <a:srgbClr val="0070C0"/>
                </a:solidFill>
                <a:latin typeface="Times New Roman"/>
                <a:cs typeface="Times New Roman"/>
              </a:rPr>
              <a:t>vs. </a:t>
            </a:r>
            <a:r>
              <a:rPr lang="en-US" sz="2933" b="1" dirty="0">
                <a:solidFill>
                  <a:srgbClr val="D313AA"/>
                </a:solidFill>
                <a:latin typeface="Times New Roman"/>
                <a:cs typeface="Times New Roman"/>
              </a:rPr>
              <a:t>Hyperparameters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C714D03-2579-C785-54DA-7E0895C6DC50}"/>
              </a:ext>
            </a:extLst>
          </p:cNvPr>
          <p:cNvSpPr txBox="1"/>
          <p:nvPr/>
        </p:nvSpPr>
        <p:spPr>
          <a:xfrm>
            <a:off x="589504" y="1002197"/>
            <a:ext cx="11602496" cy="5216813"/>
          </a:xfrm>
          <a:prstGeom prst="rect">
            <a:avLst/>
          </a:prstGeom>
          <a:noFill/>
        </p:spPr>
        <p:txBody>
          <a:bodyPr wrap="square">
            <a:spAutoFit/>
          </a:bodyPr>
          <a:lstStyle/>
          <a:p>
            <a:pPr rtl="0">
              <a:spcBef>
                <a:spcPts val="0"/>
              </a:spcBef>
              <a:spcAft>
                <a:spcPts val="0"/>
              </a:spcAft>
            </a:pPr>
            <a:r>
              <a:rPr lang="en-US" sz="1800" b="1" i="0" u="none" strike="noStrike" dirty="0">
                <a:solidFill>
                  <a:srgbClr val="555555"/>
                </a:solidFill>
                <a:effectLst/>
                <a:latin typeface="Times New Roman" panose="02020603050405020304" pitchFamily="18" charset="0"/>
              </a:rPr>
              <a:t>In Machine Learning: </a:t>
            </a:r>
            <a:endParaRPr lang="en-US" b="0" dirty="0">
              <a:effectLst/>
            </a:endParaRPr>
          </a:p>
          <a:p>
            <a:pPr rtl="0" fontAlgn="base">
              <a:spcBef>
                <a:spcPts val="0"/>
              </a:spcBef>
              <a:spcAft>
                <a:spcPts val="0"/>
              </a:spcAft>
              <a:buFont typeface="Arial" panose="020B0604020202020204" pitchFamily="34" charset="0"/>
              <a:buChar char="•"/>
            </a:pPr>
            <a:br>
              <a:rPr lang="en-US" b="0" dirty="0">
                <a:effectLst/>
              </a:rPr>
            </a:br>
            <a:r>
              <a:rPr lang="en-US" sz="1800" b="1" i="0" u="none" strike="noStrike" dirty="0">
                <a:solidFill>
                  <a:srgbClr val="555555"/>
                </a:solidFill>
                <a:effectLst/>
                <a:latin typeface="Times New Roman" panose="02020603050405020304" pitchFamily="18" charset="0"/>
              </a:rPr>
              <a:t>Parameters</a:t>
            </a:r>
            <a:r>
              <a:rPr lang="en-US" sz="1800" b="0" i="0" u="none" strike="noStrike" dirty="0">
                <a:solidFill>
                  <a:srgbClr val="555555"/>
                </a:solidFill>
                <a:effectLst/>
                <a:latin typeface="Times New Roman" panose="02020603050405020304" pitchFamily="18" charset="0"/>
              </a:rPr>
              <a:t> are estimated from data </a:t>
            </a:r>
            <a:r>
              <a:rPr lang="en-US" sz="1800" b="1" i="0" u="none" strike="noStrike" dirty="0">
                <a:solidFill>
                  <a:srgbClr val="FF0000"/>
                </a:solidFill>
                <a:effectLst/>
                <a:latin typeface="Times New Roman" panose="02020603050405020304" pitchFamily="18" charset="0"/>
              </a:rPr>
              <a:t>automatically</a:t>
            </a:r>
            <a:r>
              <a:rPr lang="en-US" sz="1800" b="0" i="0" u="none" strike="noStrike" dirty="0">
                <a:solidFill>
                  <a:srgbClr val="555555"/>
                </a:solidFill>
                <a:effectLst/>
                <a:latin typeface="Times New Roman" panose="02020603050405020304" pitchFamily="18" charset="0"/>
              </a:rPr>
              <a:t>. (</a:t>
            </a:r>
            <a:r>
              <a:rPr lang="en-US" sz="1800" b="0" i="0" u="sng" strike="noStrike" dirty="0">
                <a:solidFill>
                  <a:srgbClr val="555555"/>
                </a:solidFill>
                <a:effectLst/>
                <a:latin typeface="Times New Roman" panose="02020603050405020304" pitchFamily="18" charset="0"/>
              </a:rPr>
              <a:t>dependent variable</a:t>
            </a:r>
            <a:r>
              <a:rPr lang="en-US" sz="1800" b="0" i="0" u="none" strike="noStrike" dirty="0">
                <a:solidFill>
                  <a:srgbClr val="555555"/>
                </a:solidFill>
                <a:effectLst/>
                <a:latin typeface="Times New Roman" panose="02020603050405020304" pitchFamily="18" charset="0"/>
              </a:rPr>
              <a:t>)</a:t>
            </a:r>
            <a:endParaRPr lang="en-US" sz="1800" b="0" i="0" u="none" strike="noStrike" dirty="0">
              <a:solidFill>
                <a:srgbClr val="555555"/>
              </a:solidFill>
              <a:effectLst/>
              <a:latin typeface="Arial" panose="020B0604020202020204" pitchFamily="34" charset="0"/>
            </a:endParaRPr>
          </a:p>
          <a:p>
            <a:pPr indent="457200" rtl="0">
              <a:spcBef>
                <a:spcPts val="0"/>
              </a:spcBef>
              <a:spcAft>
                <a:spcPts val="0"/>
              </a:spcAft>
            </a:pPr>
            <a:r>
              <a:rPr lang="en-US" sz="1800" b="0" i="0" u="none" strike="noStrike" dirty="0">
                <a:solidFill>
                  <a:srgbClr val="555555"/>
                </a:solidFill>
                <a:effectLst/>
                <a:latin typeface="Times New Roman" panose="02020603050405020304" pitchFamily="18" charset="0"/>
              </a:rPr>
              <a:t>Examples:</a:t>
            </a:r>
            <a:endParaRPr lang="en-US" b="0" dirty="0">
              <a:effectLst/>
            </a:endParaRP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Beta(s)                in   linear/logistic regression</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support vectors   in   SVM</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weights               in   NN</a:t>
            </a:r>
          </a:p>
          <a:p>
            <a:pPr rtl="0" fontAlgn="base">
              <a:spcBef>
                <a:spcPts val="0"/>
              </a:spcBef>
              <a:spcAft>
                <a:spcPts val="0"/>
              </a:spcAft>
              <a:buFont typeface="Arial" panose="020B0604020202020204" pitchFamily="34" charset="0"/>
              <a:buChar char="•"/>
            </a:pPr>
            <a:br>
              <a:rPr lang="en-US" b="0" dirty="0">
                <a:effectLst/>
              </a:rPr>
            </a:br>
            <a:r>
              <a:rPr lang="en-US" sz="1800" b="1" i="0" u="none" strike="noStrike" dirty="0">
                <a:solidFill>
                  <a:srgbClr val="555555"/>
                </a:solidFill>
                <a:effectLst/>
                <a:latin typeface="Times New Roman" panose="02020603050405020304" pitchFamily="18" charset="0"/>
              </a:rPr>
              <a:t>Hyperparameters</a:t>
            </a:r>
            <a:r>
              <a:rPr lang="en-US" sz="1800" b="0" i="0" u="none" strike="noStrike" dirty="0">
                <a:solidFill>
                  <a:srgbClr val="555555"/>
                </a:solidFill>
                <a:effectLst/>
                <a:latin typeface="Times New Roman" panose="02020603050405020304" pitchFamily="18" charset="0"/>
              </a:rPr>
              <a:t> are set </a:t>
            </a:r>
            <a:r>
              <a:rPr lang="en-US" sz="1800" b="1" i="0" u="none" strike="noStrike" dirty="0">
                <a:solidFill>
                  <a:srgbClr val="0000FF"/>
                </a:solidFill>
                <a:effectLst/>
                <a:latin typeface="Times New Roman" panose="02020603050405020304" pitchFamily="18" charset="0"/>
              </a:rPr>
              <a:t>manually</a:t>
            </a:r>
            <a:r>
              <a:rPr lang="en-US" sz="1800" b="0" i="0" u="none" strike="noStrike" dirty="0">
                <a:solidFill>
                  <a:srgbClr val="0000FF"/>
                </a:solidFill>
                <a:effectLst/>
                <a:latin typeface="Times New Roman" panose="02020603050405020304" pitchFamily="18" charset="0"/>
              </a:rPr>
              <a:t> </a:t>
            </a:r>
            <a:r>
              <a:rPr lang="en-US" sz="1800" b="0" i="0" u="none" strike="noStrike" dirty="0">
                <a:solidFill>
                  <a:srgbClr val="555555"/>
                </a:solidFill>
                <a:effectLst/>
                <a:latin typeface="Times New Roman" panose="02020603050405020304" pitchFamily="18" charset="0"/>
              </a:rPr>
              <a:t>and are used in processes to help estimate model parameters. (</a:t>
            </a:r>
            <a:r>
              <a:rPr lang="en-US" sz="1800" b="0" i="0" u="sng" strike="noStrike" dirty="0">
                <a:solidFill>
                  <a:srgbClr val="555555"/>
                </a:solidFill>
                <a:effectLst/>
                <a:latin typeface="Times New Roman" panose="02020603050405020304" pitchFamily="18" charset="0"/>
              </a:rPr>
              <a:t>independent variable</a:t>
            </a:r>
            <a:r>
              <a:rPr lang="en-US" sz="1800" b="0" i="0" u="none" strike="noStrike" dirty="0">
                <a:solidFill>
                  <a:srgbClr val="555555"/>
                </a:solidFill>
                <a:effectLst/>
                <a:latin typeface="Times New Roman" panose="02020603050405020304" pitchFamily="18" charset="0"/>
              </a:rPr>
              <a:t>)</a:t>
            </a:r>
            <a:endParaRPr lang="en-US" sz="1800" b="0" i="0" u="none" strike="noStrike" dirty="0">
              <a:solidFill>
                <a:srgbClr val="555555"/>
              </a:solidFill>
              <a:effectLst/>
              <a:latin typeface="Arial" panose="020B0604020202020204" pitchFamily="34" charset="0"/>
            </a:endParaRPr>
          </a:p>
          <a:p>
            <a:pPr indent="457200" rtl="0">
              <a:spcBef>
                <a:spcPts val="0"/>
              </a:spcBef>
              <a:spcAft>
                <a:spcPts val="0"/>
              </a:spcAft>
            </a:pPr>
            <a:r>
              <a:rPr lang="en-US" sz="1800" b="0" i="0" u="none" strike="noStrike" dirty="0">
                <a:solidFill>
                  <a:srgbClr val="555555"/>
                </a:solidFill>
                <a:effectLst/>
                <a:latin typeface="Times New Roman" panose="02020603050405020304" pitchFamily="18" charset="0"/>
              </a:rPr>
              <a:t>Examples:</a:t>
            </a:r>
            <a:endParaRPr lang="en-US" b="0" dirty="0">
              <a:effectLst/>
            </a:endParaRP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k                     in   KNN</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C and sigma   in   SVM</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learning rate   in   NN</a:t>
            </a:r>
          </a:p>
          <a:p>
            <a:pPr algn="just" rtl="0">
              <a:spcBef>
                <a:spcPts val="0"/>
              </a:spcBef>
              <a:spcAft>
                <a:spcPts val="0"/>
              </a:spcAft>
            </a:pPr>
            <a:br>
              <a:rPr lang="en-US" b="0" dirty="0">
                <a:effectLst/>
              </a:rPr>
            </a:br>
            <a:r>
              <a:rPr lang="en-US" sz="1500" b="1" i="0" u="none" strike="noStrike" dirty="0">
                <a:solidFill>
                  <a:srgbClr val="555555"/>
                </a:solidFill>
                <a:effectLst/>
                <a:latin typeface="Arial" panose="020B0604020202020204" pitchFamily="34" charset="0"/>
              </a:rPr>
              <a:t>Do not confuse this nominal similarity:</a:t>
            </a:r>
            <a:endParaRPr lang="en-US" b="0" dirty="0">
              <a:effectLst/>
            </a:endParaRPr>
          </a:p>
          <a:p>
            <a:pPr algn="just" rtl="0">
              <a:spcBef>
                <a:spcPts val="0"/>
              </a:spcBef>
              <a:spcAft>
                <a:spcPts val="0"/>
              </a:spcAft>
            </a:pPr>
            <a:br>
              <a:rPr lang="en-US" b="0" dirty="0">
                <a:effectLst/>
              </a:rPr>
            </a:br>
            <a:r>
              <a:rPr lang="en-US" sz="1500" b="1" i="0" u="none" strike="noStrike" dirty="0">
                <a:solidFill>
                  <a:srgbClr val="555555"/>
                </a:solidFill>
                <a:effectLst/>
                <a:latin typeface="Arial" panose="020B0604020202020204" pitchFamily="34" charset="0"/>
              </a:rPr>
              <a:t>In Statistics</a:t>
            </a:r>
            <a:r>
              <a:rPr lang="en-US" sz="1500" b="0" i="0" u="none" strike="noStrike" dirty="0">
                <a:solidFill>
                  <a:srgbClr val="555555"/>
                </a:solidFill>
                <a:effectLst/>
                <a:latin typeface="Arial" panose="020B0604020202020204" pitchFamily="34" charset="0"/>
              </a:rPr>
              <a:t>: Like the Gaussian distribution parameters (mean (</a:t>
            </a:r>
            <a:r>
              <a:rPr lang="en-US" sz="1500" b="0" i="1" u="none" strike="noStrike" dirty="0">
                <a:solidFill>
                  <a:srgbClr val="555555"/>
                </a:solidFill>
                <a:effectLst/>
                <a:latin typeface="Arial" panose="020B0604020202020204" pitchFamily="34" charset="0"/>
              </a:rPr>
              <a:t>mu</a:t>
            </a:r>
            <a:r>
              <a:rPr lang="en-US" sz="1500" b="0" i="0" u="none" strike="noStrike" dirty="0">
                <a:solidFill>
                  <a:srgbClr val="555555"/>
                </a:solidFill>
                <a:effectLst/>
                <a:latin typeface="Arial" panose="020B0604020202020204" pitchFamily="34" charset="0"/>
              </a:rPr>
              <a:t>) and standard deviation (</a:t>
            </a:r>
            <a:r>
              <a:rPr lang="en-US" sz="1500" b="0" i="1" u="none" strike="noStrike" dirty="0">
                <a:solidFill>
                  <a:srgbClr val="555555"/>
                </a:solidFill>
                <a:effectLst/>
                <a:latin typeface="Arial" panose="020B0604020202020204" pitchFamily="34" charset="0"/>
              </a:rPr>
              <a:t>sigma</a:t>
            </a:r>
            <a:r>
              <a:rPr lang="en-US" sz="1500" b="0" i="0" u="none" strike="noStrike" dirty="0">
                <a:solidFill>
                  <a:srgbClr val="555555"/>
                </a:solidFill>
                <a:effectLst/>
                <a:latin typeface="Arial" panose="020B0604020202020204" pitchFamily="34" charset="0"/>
              </a:rPr>
              <a:t>)). </a:t>
            </a:r>
            <a:endParaRPr lang="en-US" b="0" dirty="0">
              <a:effectLst/>
            </a:endParaRPr>
          </a:p>
          <a:p>
            <a:pPr algn="just" rtl="0">
              <a:spcBef>
                <a:spcPts val="0"/>
              </a:spcBef>
              <a:spcAft>
                <a:spcPts val="0"/>
              </a:spcAft>
            </a:pPr>
            <a:br>
              <a:rPr lang="en-US" b="0" dirty="0">
                <a:effectLst/>
              </a:rPr>
            </a:br>
            <a:r>
              <a:rPr lang="en-US" sz="1500" b="1" i="0" u="none" strike="noStrike" dirty="0">
                <a:solidFill>
                  <a:srgbClr val="555555"/>
                </a:solidFill>
                <a:effectLst/>
                <a:latin typeface="Arial" panose="020B0604020202020204" pitchFamily="34" charset="0"/>
              </a:rPr>
              <a:t>In Programming</a:t>
            </a:r>
            <a:r>
              <a:rPr lang="en-US" sz="1500" b="0" i="0" u="none" strike="noStrike" dirty="0">
                <a:solidFill>
                  <a:srgbClr val="555555"/>
                </a:solidFill>
                <a:effectLst/>
                <a:latin typeface="Arial" panose="020B0604020202020204" pitchFamily="34" charset="0"/>
              </a:rPr>
              <a:t>: You may pass a parameter to a function. </a:t>
            </a:r>
            <a:endParaRPr lang="en-US" b="0" dirty="0">
              <a:effectLst/>
            </a:endParaRPr>
          </a:p>
        </p:txBody>
      </p:sp>
      <p:sp>
        <p:nvSpPr>
          <p:cNvPr id="6" name="TextBox 5">
            <a:extLst>
              <a:ext uri="{FF2B5EF4-FFF2-40B4-BE49-F238E27FC236}">
                <a16:creationId xmlns:a16="http://schemas.microsoft.com/office/drawing/2014/main" id="{546659F8-60CD-7AA4-8338-9E48C7AC3360}"/>
              </a:ext>
            </a:extLst>
          </p:cNvPr>
          <p:cNvSpPr txBox="1"/>
          <p:nvPr/>
        </p:nvSpPr>
        <p:spPr>
          <a:xfrm>
            <a:off x="409574" y="6353175"/>
            <a:ext cx="11663757" cy="1077218"/>
          </a:xfrm>
          <a:prstGeom prst="rect">
            <a:avLst/>
          </a:prstGeom>
          <a:noFill/>
        </p:spPr>
        <p:txBody>
          <a:bodyPr wrap="square">
            <a:spAutoFit/>
          </a:bodyPr>
          <a:lstStyle/>
          <a:p>
            <a:pPr rtl="0">
              <a:spcBef>
                <a:spcPts val="0"/>
              </a:spcBef>
              <a:spcAft>
                <a:spcPts val="0"/>
              </a:spcAft>
            </a:pPr>
            <a:r>
              <a:rPr lang="en-US" sz="2800" b="0" i="0" u="none" strike="noStrike" dirty="0">
                <a:solidFill>
                  <a:srgbClr val="000000"/>
                </a:solidFill>
                <a:effectLst/>
                <a:latin typeface="Times New Roman" panose="02020603050405020304" pitchFamily="18" charset="0"/>
              </a:rPr>
              <a:t>Ref: </a:t>
            </a:r>
            <a:r>
              <a:rPr lang="en-US" sz="1800" b="0" i="0" u="sng" strike="noStrike" dirty="0">
                <a:solidFill>
                  <a:srgbClr val="0000FF"/>
                </a:solidFill>
                <a:effectLst/>
                <a:latin typeface="Arial" panose="020B0604020202020204" pitchFamily="34" charset="0"/>
                <a:hlinkClick r:id="rId4"/>
              </a:rPr>
              <a:t>https://machinelearningmastery.com/difference-between-a-parameter-and-a-hyperparameter/</a:t>
            </a:r>
            <a:r>
              <a:rPr lang="en-US" sz="1800" b="0" i="0" u="none" strike="noStrike" dirty="0">
                <a:solidFill>
                  <a:srgbClr val="000000"/>
                </a:solidFill>
                <a:effectLst/>
                <a:latin typeface="Arial" panose="020B0604020202020204" pitchFamily="34" charset="0"/>
              </a:rPr>
              <a:t>  </a:t>
            </a:r>
            <a:r>
              <a:rPr lang="en-US" sz="2800" b="0" i="0" u="none" strike="noStrike" dirty="0">
                <a:solidFill>
                  <a:srgbClr val="000000"/>
                </a:solidFill>
                <a:effectLst/>
                <a:latin typeface="Times New Roman" panose="02020603050405020304" pitchFamily="18"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3619389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Hyperparameters in neural networks</a:t>
            </a:r>
            <a:endParaRPr lang="en-US"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3BE2326-8D2C-272A-A383-52CF7F02F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4" y="921870"/>
            <a:ext cx="8192546" cy="26634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441F8-33DA-9A4D-7097-9ECDAA50BA52}"/>
              </a:ext>
            </a:extLst>
          </p:cNvPr>
          <p:cNvSpPr txBox="1"/>
          <p:nvPr/>
        </p:nvSpPr>
        <p:spPr>
          <a:xfrm>
            <a:off x="115346" y="2858883"/>
            <a:ext cx="5666329" cy="3908762"/>
          </a:xfrm>
          <a:prstGeom prst="rect">
            <a:avLst/>
          </a:prstGeom>
          <a:noFill/>
        </p:spPr>
        <p:txBody>
          <a:bodyPr wrap="square">
            <a:spAutoFit/>
          </a:bodyPr>
          <a:lstStyle/>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Batch size</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3D3D3D"/>
                </a:solidFill>
                <a:effectLst/>
                <a:latin typeface="Times New Roman" panose="02020603050405020304" pitchFamily="18" charset="0"/>
              </a:rPr>
              <a:t> The number of training examples utilized in one </a:t>
            </a:r>
            <a:r>
              <a:rPr lang="en-US" sz="1800" b="1" i="0" u="none" strike="noStrike" dirty="0">
                <a:solidFill>
                  <a:srgbClr val="41699B"/>
                </a:solidFill>
                <a:effectLst/>
                <a:latin typeface="Times New Roman" panose="02020603050405020304" pitchFamily="18" charset="0"/>
                <a:hlinkClick r:id="rId5"/>
              </a:rPr>
              <a:t>iteration</a:t>
            </a:r>
            <a:r>
              <a:rPr lang="en-US" sz="1800" b="0" i="0" u="none" strike="noStrike" dirty="0">
                <a:solidFill>
                  <a:srgbClr val="3D3D3D"/>
                </a:solidFill>
                <a:effectLst/>
                <a:latin typeface="Times New Roman" panose="02020603050405020304" pitchFamily="18" charset="0"/>
              </a:rPr>
              <a:t> (The number of batches </a:t>
            </a:r>
            <a:r>
              <a:rPr lang="en-US" sz="1800" b="1" i="0" u="none" strike="noStrike" dirty="0">
                <a:solidFill>
                  <a:srgbClr val="3D3D3D"/>
                </a:solidFill>
                <a:effectLst/>
                <a:latin typeface="Times New Roman" panose="02020603050405020304" pitchFamily="18" charset="0"/>
              </a:rPr>
              <a:t>=</a:t>
            </a:r>
            <a:r>
              <a:rPr lang="en-US" sz="1800" b="0" i="0" u="none" strike="noStrike" dirty="0">
                <a:solidFill>
                  <a:srgbClr val="3D3D3D"/>
                </a:solidFill>
                <a:effectLst/>
                <a:latin typeface="Times New Roman" panose="02020603050405020304" pitchFamily="18" charset="0"/>
              </a:rPr>
              <a:t> The number of times the algorithm's parameters are updated).</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Epochs</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202124"/>
                </a:solidFill>
                <a:effectLst/>
                <a:latin typeface="Times New Roman" panose="02020603050405020304" pitchFamily="18" charset="0"/>
              </a:rPr>
              <a:t>Indicates the number of passes of the entire training dataset the machine learning algorithm has completed.</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Embedding dim</a:t>
            </a:r>
            <a:r>
              <a:rPr lang="en-US" sz="1800" b="0" i="0" u="none" strike="noStrike" dirty="0">
                <a:solidFill>
                  <a:srgbClr val="000000"/>
                </a:solidFill>
                <a:effectLst/>
                <a:latin typeface="Times New Roman" panose="02020603050405020304" pitchFamily="18" charset="0"/>
              </a:rPr>
              <a:t>: The number of columns of the embedding layer which represents words as numbers.</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Hidden size</a:t>
            </a:r>
            <a:r>
              <a:rPr lang="en-US" sz="1800" b="0" i="0" u="none" strike="noStrike" dirty="0">
                <a:solidFill>
                  <a:srgbClr val="000000"/>
                </a:solidFill>
                <a:effectLst/>
                <a:latin typeface="Times New Roman" panose="02020603050405020304" pitchFamily="18" charset="0"/>
              </a:rPr>
              <a:t>: T</a:t>
            </a:r>
            <a:r>
              <a:rPr lang="en-US" sz="1800" b="0" i="0" u="none" strike="noStrike" dirty="0">
                <a:solidFill>
                  <a:srgbClr val="202124"/>
                </a:solidFill>
                <a:effectLst/>
                <a:latin typeface="Times New Roman" panose="02020603050405020304" pitchFamily="18" charset="0"/>
              </a:rPr>
              <a:t>he number of hidden neurons which it should be between the size of the input layer and the size of the output layer.</a:t>
            </a:r>
            <a:endParaRPr lang="en-US" dirty="0"/>
          </a:p>
        </p:txBody>
      </p:sp>
      <p:sp>
        <p:nvSpPr>
          <p:cNvPr id="5" name="TextBox 4">
            <a:extLst>
              <a:ext uri="{FF2B5EF4-FFF2-40B4-BE49-F238E27FC236}">
                <a16:creationId xmlns:a16="http://schemas.microsoft.com/office/drawing/2014/main" id="{D111B7A0-1ED3-471F-F76B-90A7E57539CC}"/>
              </a:ext>
            </a:extLst>
          </p:cNvPr>
          <p:cNvSpPr txBox="1"/>
          <p:nvPr/>
        </p:nvSpPr>
        <p:spPr>
          <a:xfrm>
            <a:off x="6096000" y="3978727"/>
            <a:ext cx="6096000" cy="3226524"/>
          </a:xfrm>
          <a:prstGeom prst="rect">
            <a:avLst/>
          </a:prstGeom>
          <a:noFill/>
        </p:spPr>
        <p:txBody>
          <a:bodyPr wrap="square">
            <a:spAutoFit/>
          </a:bodyPr>
          <a:lstStyle/>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Dropout rate</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202124"/>
                </a:solidFill>
                <a:effectLst/>
                <a:latin typeface="Times New Roman" panose="02020603050405020304" pitchFamily="18" charset="0"/>
              </a:rPr>
              <a:t>A regularization technique for reducing overfitting in artificial neural networks by turning off a portion of the nodes (In other words   not to update a portion of weights).</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Learning rate</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202124"/>
                </a:solidFill>
                <a:effectLst/>
                <a:latin typeface="Times New Roman" panose="02020603050405020304" pitchFamily="18" charset="0"/>
              </a:rPr>
              <a:t>Determines the step size at each iteration while moving toward a minimum of a loss function.</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Optimizer</a:t>
            </a:r>
            <a:r>
              <a:rPr lang="en-US" sz="1800" b="0" i="0" u="none" strike="noStrike" dirty="0">
                <a:solidFill>
                  <a:srgbClr val="000000"/>
                </a:solidFill>
                <a:effectLst/>
                <a:latin typeface="Times New Roman" panose="02020603050405020304" pitchFamily="18" charset="0"/>
              </a:rPr>
              <a:t>: An algorithm to optimize gradient descent</a:t>
            </a:r>
            <a:endParaRPr lang="en-US" b="0" dirty="0">
              <a:effectLst/>
            </a:endParaRPr>
          </a:p>
          <a:p>
            <a:br>
              <a:rPr lang="en-US" dirty="0"/>
            </a:br>
            <a:endParaRPr lang="en-US" dirty="0"/>
          </a:p>
        </p:txBody>
      </p:sp>
    </p:spTree>
    <p:extLst>
      <p:ext uri="{BB962C8B-B14F-4D97-AF65-F5344CB8AC3E}">
        <p14:creationId xmlns:p14="http://schemas.microsoft.com/office/powerpoint/2010/main" val="543321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err="1">
                <a:solidFill>
                  <a:srgbClr val="D313AA"/>
                </a:solidFill>
                <a:latin typeface="Times New Roman"/>
                <a:cs typeface="Times New Roman"/>
              </a:rPr>
              <a:t>H</a:t>
            </a:r>
            <a:r>
              <a:rPr lang="en-US" sz="1800" b="1" i="0" u="none" strike="noStrike" dirty="0" err="1">
                <a:solidFill>
                  <a:srgbClr val="D313AA"/>
                </a:solidFill>
                <a:effectLst/>
                <a:latin typeface="Times New Roman" panose="02020603050405020304" pitchFamily="18" charset="0"/>
              </a:rPr>
              <a:t>Batch</a:t>
            </a:r>
            <a:r>
              <a:rPr lang="en-US" sz="1800" b="1" i="0" u="none" strike="noStrike" dirty="0">
                <a:solidFill>
                  <a:srgbClr val="D313AA"/>
                </a:solidFill>
                <a:effectLst/>
                <a:latin typeface="Times New Roman" panose="02020603050405020304" pitchFamily="18" charset="0"/>
              </a:rPr>
              <a:t> size, iterations, epochs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080" name="Picture 8">
            <a:extLst>
              <a:ext uri="{FF2B5EF4-FFF2-40B4-BE49-F238E27FC236}">
                <a16:creationId xmlns:a16="http://schemas.microsoft.com/office/drawing/2014/main" id="{43C9273F-D356-4FE9-CBD4-E8B275E6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24" y="578433"/>
            <a:ext cx="4994275" cy="47035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4F329-24B4-6BDC-D824-2514FB21E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3014" y="1025217"/>
            <a:ext cx="34956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530DF0-7D3D-6DDC-15E5-952E4AA3D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015" y="1152525"/>
            <a:ext cx="1857375" cy="4552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6EA1-1B5C-9E1B-6FF9-A0DA3817F835}"/>
              </a:ext>
            </a:extLst>
          </p:cNvPr>
          <p:cNvSpPr txBox="1"/>
          <p:nvPr/>
        </p:nvSpPr>
        <p:spPr>
          <a:xfrm>
            <a:off x="8986838" y="3166318"/>
            <a:ext cx="3005137" cy="5078313"/>
          </a:xfrm>
          <a:prstGeom prst="rect">
            <a:avLst/>
          </a:prstGeom>
          <a:noFill/>
        </p:spPr>
        <p:txBody>
          <a:bodyPr wrap="square">
            <a:spAutoFit/>
          </a:bodyPr>
          <a:lstStyle/>
          <a:p>
            <a:pPr rtl="0">
              <a:spcBef>
                <a:spcPts val="0"/>
              </a:spcBef>
              <a:spcAft>
                <a:spcPts val="0"/>
              </a:spcAft>
            </a:pPr>
            <a:r>
              <a:rPr lang="en-US" sz="1800" b="1" i="0" u="none" strike="noStrike">
                <a:solidFill>
                  <a:srgbClr val="000000"/>
                </a:solidFill>
                <a:effectLst/>
                <a:latin typeface="Calibri" panose="020F0502020204030204" pitchFamily="34" charset="0"/>
              </a:rPr>
              <a:t>Epoch</a:t>
            </a:r>
            <a:r>
              <a:rPr lang="en-US" sz="1800" b="0" i="0" u="none" strike="noStrike">
                <a:solidFill>
                  <a:srgbClr val="000000"/>
                </a:solidFill>
                <a:effectLst/>
                <a:latin typeface="Calibri" panose="020F0502020204030204" pitchFamily="34" charset="0"/>
              </a:rPr>
              <a:t>: </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The number of practicing the painting.</a:t>
            </a:r>
            <a:endParaRPr lang="en-US" b="0">
              <a:effectLst/>
            </a:endParaRPr>
          </a:p>
          <a:p>
            <a:pPr rtl="0">
              <a:spcBef>
                <a:spcPts val="0"/>
              </a:spcBef>
              <a:spcAft>
                <a:spcPts val="0"/>
              </a:spcAft>
            </a:pPr>
            <a:br>
              <a:rPr lang="en-US" b="0">
                <a:effectLst/>
              </a:rPr>
            </a:br>
            <a:r>
              <a:rPr lang="en-US" sz="1800" b="1" i="0" u="none" strike="noStrike">
                <a:solidFill>
                  <a:srgbClr val="000000"/>
                </a:solidFill>
                <a:effectLst/>
                <a:latin typeface="Calibri" panose="020F0502020204030204" pitchFamily="34" charset="0"/>
              </a:rPr>
              <a:t>Pros:</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Improve the accuracy = improve the painting</a:t>
            </a:r>
            <a:endParaRPr lang="en-US" b="0">
              <a:effectLst/>
            </a:endParaRPr>
          </a:p>
          <a:p>
            <a:pPr rtl="0">
              <a:spcBef>
                <a:spcPts val="0"/>
              </a:spcBef>
              <a:spcAft>
                <a:spcPts val="0"/>
              </a:spcAft>
            </a:pPr>
            <a:br>
              <a:rPr lang="en-US" b="0">
                <a:effectLst/>
              </a:rPr>
            </a:br>
            <a:r>
              <a:rPr lang="en-US" sz="1800" b="1" i="0" u="none" strike="noStrike">
                <a:solidFill>
                  <a:srgbClr val="000000"/>
                </a:solidFill>
                <a:effectLst/>
                <a:latin typeface="Calibri" panose="020F0502020204030204" pitchFamily="34" charset="0"/>
              </a:rPr>
              <a:t>Cons:</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 Computational cost = Artist salary</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Calibri" panose="020F0502020204030204" pitchFamily="34" charset="0"/>
              </a:rPr>
              <a:t>- Overfitting : Learning one kind of tree well but not experienced on the other trees.</a:t>
            </a:r>
            <a:endParaRPr lang="en-US" b="0">
              <a:effectLst/>
            </a:endParaRPr>
          </a:p>
          <a:p>
            <a:br>
              <a:rPr lang="en-US" b="0">
                <a:effectLst/>
              </a:rPr>
            </a:br>
            <a:endParaRPr lang="en-US" dirty="0"/>
          </a:p>
        </p:txBody>
      </p:sp>
      <p:sp>
        <p:nvSpPr>
          <p:cNvPr id="6" name="TextBox 5">
            <a:extLst>
              <a:ext uri="{FF2B5EF4-FFF2-40B4-BE49-F238E27FC236}">
                <a16:creationId xmlns:a16="http://schemas.microsoft.com/office/drawing/2014/main" id="{038EA7AD-9114-B3E2-433D-99DB11420399}"/>
              </a:ext>
            </a:extLst>
          </p:cNvPr>
          <p:cNvSpPr txBox="1"/>
          <p:nvPr/>
        </p:nvSpPr>
        <p:spPr>
          <a:xfrm>
            <a:off x="200025" y="5909786"/>
            <a:ext cx="6181724" cy="1477328"/>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Batch size</a:t>
            </a:r>
            <a:r>
              <a:rPr lang="en-US" sz="1800" b="0" i="0" u="none" strike="noStrike" dirty="0">
                <a:solidFill>
                  <a:srgbClr val="000000"/>
                </a:solidFill>
                <a:effectLst/>
                <a:latin typeface="Calibri" panose="020F0502020204030204" pitchFamily="34" charset="0"/>
              </a:rPr>
              <a:t>: </a:t>
            </a:r>
            <a:endParaRPr lang="en-US" b="0" dirty="0">
              <a:effectLst/>
            </a:endParaRPr>
          </a:p>
          <a:p>
            <a:pPr indent="457200" rtl="0">
              <a:spcBef>
                <a:spcPts val="0"/>
              </a:spcBef>
              <a:spcAft>
                <a:spcPts val="0"/>
              </a:spcAft>
            </a:pPr>
            <a:r>
              <a:rPr lang="en-US" sz="1800" b="0" i="0" u="none" strike="noStrike" dirty="0">
                <a:solidFill>
                  <a:srgbClr val="000000"/>
                </a:solidFill>
                <a:effectLst/>
                <a:latin typeface="Calibri" panose="020F0502020204030204" pitchFamily="34" charset="0"/>
              </a:rPr>
              <a:t>The number of English words we can memorize every day. </a:t>
            </a:r>
            <a:endParaRPr lang="en-US" b="0" dirty="0">
              <a:effectLst/>
            </a:endParaRPr>
          </a:p>
          <a:p>
            <a:pPr indent="457200" rtl="0">
              <a:spcBef>
                <a:spcPts val="0"/>
              </a:spcBef>
              <a:spcAft>
                <a:spcPts val="0"/>
              </a:spcAft>
            </a:pPr>
            <a:r>
              <a:rPr lang="en-US" sz="1800" b="0" i="0" u="none" strike="noStrike" dirty="0">
                <a:solidFill>
                  <a:srgbClr val="000000"/>
                </a:solidFill>
                <a:effectLst/>
                <a:latin typeface="Calibri" panose="020F0502020204030204" pitchFamily="34" charset="0"/>
              </a:rPr>
              <a:t>(words=6, batch size=2, iteration=3)</a:t>
            </a:r>
            <a:endParaRPr lang="en-US" b="0" dirty="0">
              <a:effectLst/>
            </a:endParaRPr>
          </a:p>
          <a:p>
            <a:br>
              <a:rPr lang="en-US" b="0" dirty="0">
                <a:effectLst/>
              </a:rPr>
            </a:br>
            <a:endParaRPr lang="en-US" dirty="0"/>
          </a:p>
        </p:txBody>
      </p:sp>
    </p:spTree>
    <p:extLst>
      <p:ext uri="{BB962C8B-B14F-4D97-AF65-F5344CB8AC3E}">
        <p14:creationId xmlns:p14="http://schemas.microsoft.com/office/powerpoint/2010/main" val="140527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Cross join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4098" name="Picture 2">
            <a:extLst>
              <a:ext uri="{FF2B5EF4-FFF2-40B4-BE49-F238E27FC236}">
                <a16:creationId xmlns:a16="http://schemas.microsoft.com/office/drawing/2014/main" id="{18F5C69C-669C-BF35-740D-E6077755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462088"/>
            <a:ext cx="28479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E46E3F9-95CD-40E7-9CB0-1BB8221C4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56025"/>
            <a:ext cx="8877300" cy="2886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FDE191-B7BC-303D-01F2-D61BDBBB2D13}"/>
              </a:ext>
            </a:extLst>
          </p:cNvPr>
          <p:cNvSpPr txBox="1"/>
          <p:nvPr/>
        </p:nvSpPr>
        <p:spPr>
          <a:xfrm>
            <a:off x="5114925" y="2932695"/>
            <a:ext cx="7001271"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4 * 4 * 4 * 4 * 9 * 4 * 9 = </a:t>
            </a:r>
            <a:r>
              <a:rPr lang="en-US" sz="1800" b="1" i="0" u="none" strike="noStrike" dirty="0">
                <a:solidFill>
                  <a:srgbClr val="000000"/>
                </a:solidFill>
                <a:effectLst/>
                <a:latin typeface="Arial" panose="020B0604020202020204" pitchFamily="34" charset="0"/>
              </a:rPr>
              <a:t>82,944</a:t>
            </a:r>
            <a:endParaRPr lang="en-US" b="0" dirty="0">
              <a:effectLst/>
            </a:endParaRPr>
          </a:p>
          <a:p>
            <a:br>
              <a:rPr lang="en-US" dirty="0"/>
            </a:br>
            <a:endParaRPr lang="en-US" dirty="0"/>
          </a:p>
        </p:txBody>
      </p:sp>
      <p:pic>
        <p:nvPicPr>
          <p:cNvPr id="4106" name="Picture 10">
            <a:extLst>
              <a:ext uri="{FF2B5EF4-FFF2-40B4-BE49-F238E27FC236}">
                <a16:creationId xmlns:a16="http://schemas.microsoft.com/office/drawing/2014/main" id="{A85F77CF-3EB4-5D53-C9FB-8F905F513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3" t="13887" r="-853" b="14539"/>
          <a:stretch/>
        </p:blipFill>
        <p:spPr bwMode="auto">
          <a:xfrm>
            <a:off x="5336381" y="192833"/>
            <a:ext cx="4395788" cy="245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40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Hyperparameter Optimization methods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E09B978-BA76-ABC8-25DD-1E036F1892B1}"/>
              </a:ext>
            </a:extLst>
          </p:cNvPr>
          <p:cNvSpPr txBox="1"/>
          <p:nvPr/>
        </p:nvSpPr>
        <p:spPr>
          <a:xfrm>
            <a:off x="609600" y="1120676"/>
            <a:ext cx="6096000" cy="2308324"/>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Times New Roman" panose="02020603050405020304" pitchFamily="18" charset="0"/>
              </a:rPr>
              <a:t>1. Gradient-based optimization</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2. Grid search</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3. Random search</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4. Bayesian optimization</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5. Adaptive search</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6. Early stopping</a:t>
            </a:r>
            <a:endParaRPr lang="en-US" b="0" dirty="0">
              <a:effectLst/>
            </a:endParaRPr>
          </a:p>
          <a:p>
            <a:br>
              <a:rPr lang="en-US" dirty="0"/>
            </a:br>
            <a:endParaRPr lang="en-US" dirty="0"/>
          </a:p>
        </p:txBody>
      </p:sp>
      <p:pic>
        <p:nvPicPr>
          <p:cNvPr id="5122" name="Picture 2">
            <a:extLst>
              <a:ext uri="{FF2B5EF4-FFF2-40B4-BE49-F238E27FC236}">
                <a16:creationId xmlns:a16="http://schemas.microsoft.com/office/drawing/2014/main" id="{6B1672C8-9BCC-F512-8061-2937FB494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3014622"/>
            <a:ext cx="8181975" cy="2424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2F3F43-F23E-19BD-D911-B656C1E14BA3}"/>
              </a:ext>
            </a:extLst>
          </p:cNvPr>
          <p:cNvSpPr txBox="1"/>
          <p:nvPr/>
        </p:nvSpPr>
        <p:spPr>
          <a:xfrm>
            <a:off x="276225" y="5657671"/>
            <a:ext cx="11087100" cy="1200329"/>
          </a:xfrm>
          <a:prstGeom prst="rect">
            <a:avLst/>
          </a:prstGeom>
          <a:noFill/>
        </p:spPr>
        <p:txBody>
          <a:bodyPr wrap="square">
            <a:spAutoFit/>
          </a:bodyPr>
          <a:lstStyle/>
          <a:p>
            <a:pPr rtl="0">
              <a:spcBef>
                <a:spcPts val="0"/>
              </a:spcBef>
              <a:spcAft>
                <a:spcPts val="0"/>
              </a:spcAft>
            </a:pPr>
            <a:r>
              <a:rPr lang="da-DK" sz="1800" b="0" i="0" u="none" strike="noStrike" dirty="0">
                <a:solidFill>
                  <a:srgbClr val="000000"/>
                </a:solidFill>
                <a:effectLst/>
                <a:latin typeface="Times New Roman" panose="02020603050405020304" pitchFamily="18" charset="0"/>
              </a:rPr>
              <a:t>Ref: </a:t>
            </a:r>
            <a:endParaRPr lang="da-DK" b="0" dirty="0">
              <a:effectLst/>
            </a:endParaRPr>
          </a:p>
          <a:p>
            <a:pPr indent="457200" rtl="0">
              <a:spcBef>
                <a:spcPts val="0"/>
              </a:spcBef>
              <a:spcAft>
                <a:spcPts val="0"/>
              </a:spcAft>
            </a:pPr>
            <a:r>
              <a:rPr lang="da-DK" sz="1800" b="0" i="0" u="none" strike="noStrike" dirty="0">
                <a:solidFill>
                  <a:srgbClr val="000000"/>
                </a:solidFill>
                <a:effectLst/>
                <a:latin typeface="Times New Roman" panose="02020603050405020304" pitchFamily="18" charset="0"/>
              </a:rPr>
              <a:t>Hyperparameter optimization  </a:t>
            </a:r>
            <a:r>
              <a:rPr lang="da-DK" sz="1200" b="0" i="0" u="sng" strike="noStrike" dirty="0">
                <a:solidFill>
                  <a:srgbClr val="0000FF"/>
                </a:solidFill>
                <a:effectLst/>
                <a:latin typeface="Arial" panose="020B0604020202020204" pitchFamily="34" charset="0"/>
                <a:hlinkClick r:id="rId5"/>
              </a:rPr>
              <a:t>https://en.wikipedia.org/wiki/Hyperparameter_optimization</a:t>
            </a:r>
            <a:r>
              <a:rPr lang="da-DK" sz="1800" b="0" i="0" u="none" strike="noStrike" dirty="0">
                <a:solidFill>
                  <a:srgbClr val="000000"/>
                </a:solidFill>
                <a:effectLst/>
                <a:latin typeface="Times New Roman" panose="02020603050405020304" pitchFamily="18" charset="0"/>
              </a:rPr>
              <a:t>     </a:t>
            </a:r>
            <a:endParaRPr lang="da-DK" b="0" dirty="0">
              <a:effectLst/>
            </a:endParaRPr>
          </a:p>
          <a:p>
            <a:pPr indent="457200" rtl="0">
              <a:spcBef>
                <a:spcPts val="0"/>
              </a:spcBef>
              <a:spcAft>
                <a:spcPts val="0"/>
              </a:spcAft>
            </a:pPr>
            <a:r>
              <a:rPr lang="da-DK" sz="1800" b="0" i="0" u="none" strike="noStrike" dirty="0">
                <a:solidFill>
                  <a:srgbClr val="000000"/>
                </a:solidFill>
                <a:effectLst/>
                <a:latin typeface="Times New Roman" panose="02020603050405020304" pitchFamily="18" charset="0"/>
              </a:rPr>
              <a:t>Adaptive Hyperparameter Tuning </a:t>
            </a:r>
            <a:r>
              <a:rPr lang="da-DK" sz="1800" b="0" i="0" u="sng" strike="noStrike" dirty="0">
                <a:solidFill>
                  <a:srgbClr val="0000FF"/>
                </a:solidFill>
                <a:effectLst/>
                <a:latin typeface="Times New Roman" panose="02020603050405020304" pitchFamily="18" charset="0"/>
                <a:hlinkClick r:id="rId6"/>
              </a:rPr>
              <a:t>https://determined.ai/assets/images/resources/AdaptiveHyperparameterTuning.pdf</a:t>
            </a:r>
            <a:r>
              <a:rPr lang="da-DK" sz="1800" b="0" i="0" u="none" strike="noStrike" dirty="0">
                <a:solidFill>
                  <a:srgbClr val="000000"/>
                </a:solidFill>
                <a:effectLst/>
                <a:latin typeface="Times New Roman" panose="02020603050405020304" pitchFamily="18" charset="0"/>
              </a:rPr>
              <a:t> </a:t>
            </a:r>
            <a:endParaRPr lang="da-DK" b="0" dirty="0">
              <a:effectLst/>
            </a:endParaRPr>
          </a:p>
        </p:txBody>
      </p:sp>
    </p:spTree>
    <p:extLst>
      <p:ext uri="{BB962C8B-B14F-4D97-AF65-F5344CB8AC3E}">
        <p14:creationId xmlns:p14="http://schemas.microsoft.com/office/powerpoint/2010/main" val="137825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1. Gradient-based optimization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6146" name="Picture 2">
            <a:extLst>
              <a:ext uri="{FF2B5EF4-FFF2-40B4-BE49-F238E27FC236}">
                <a16:creationId xmlns:a16="http://schemas.microsoft.com/office/drawing/2014/main" id="{33F0C34B-AE76-6554-559A-0D56CD79A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854588"/>
            <a:ext cx="77152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99D9A27-A456-7C21-DAF9-75F0BACCE6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 y="1904301"/>
            <a:ext cx="9267825"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2A856-3035-50E4-7882-75B71A356025}"/>
              </a:ext>
            </a:extLst>
          </p:cNvPr>
          <p:cNvSpPr txBox="1"/>
          <p:nvPr/>
        </p:nvSpPr>
        <p:spPr>
          <a:xfrm>
            <a:off x="143332" y="3299014"/>
            <a:ext cx="11816157" cy="3231654"/>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sz="1800" b="1" i="0" u="none" strike="noStrike" dirty="0">
                <a:solidFill>
                  <a:srgbClr val="000000"/>
                </a:solidFill>
                <a:effectLst/>
                <a:latin typeface="Times New Roman" panose="02020603050405020304" pitchFamily="18" charset="0"/>
              </a:rPr>
              <a:t>          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b="0" dirty="0">
              <a:effectLst/>
            </a:endParaRPr>
          </a:p>
          <a:p>
            <a:br>
              <a:rPr lang="en-US" dirty="0"/>
            </a:br>
            <a:endParaRPr lang="en-US" dirty="0"/>
          </a:p>
        </p:txBody>
      </p:sp>
      <p:sp>
        <p:nvSpPr>
          <p:cNvPr id="5" name="TextBox 4">
            <a:extLst>
              <a:ext uri="{FF2B5EF4-FFF2-40B4-BE49-F238E27FC236}">
                <a16:creationId xmlns:a16="http://schemas.microsoft.com/office/drawing/2014/main" id="{06C06BEE-13D6-1A79-F503-B14C66B3B590}"/>
              </a:ext>
            </a:extLst>
          </p:cNvPr>
          <p:cNvSpPr txBox="1"/>
          <p:nvPr/>
        </p:nvSpPr>
        <p:spPr>
          <a:xfrm>
            <a:off x="666749" y="5934936"/>
            <a:ext cx="11292739" cy="646331"/>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Ref:   1.  </a:t>
            </a:r>
            <a:r>
              <a:rPr lang="en-US" sz="1800" b="0" i="0" u="sng" strike="noStrike" dirty="0">
                <a:solidFill>
                  <a:srgbClr val="0000FF"/>
                </a:solidFill>
                <a:effectLst/>
                <a:latin typeface="Times New Roman" panose="02020603050405020304" pitchFamily="18" charset="0"/>
                <a:hlinkClick r:id="rId6"/>
              </a:rPr>
              <a:t>https://arxiv.org/abs/1609.04747</a:t>
            </a:r>
            <a:r>
              <a:rPr lang="en-US" sz="1800" b="0" i="0" u="none" strike="noStrike" dirty="0">
                <a:solidFill>
                  <a:srgbClr val="000000"/>
                </a:solidFill>
                <a:effectLst/>
                <a:latin typeface="Times New Roman" panose="02020603050405020304" pitchFamily="18" charset="0"/>
              </a:rPr>
              <a:t>  </a:t>
            </a:r>
            <a:endParaRPr lang="en-US" b="0" dirty="0">
              <a:effectLst/>
            </a:endParaRPr>
          </a:p>
          <a:p>
            <a:pPr indent="457200" rtl="0">
              <a:spcBef>
                <a:spcPts val="0"/>
              </a:spcBef>
              <a:spcAft>
                <a:spcPts val="0"/>
              </a:spcAft>
            </a:pPr>
            <a:r>
              <a:rPr lang="en-US" sz="1800" b="0" i="0" u="none" strike="noStrike" dirty="0">
                <a:solidFill>
                  <a:srgbClr val="000000"/>
                </a:solidFill>
                <a:effectLst/>
                <a:latin typeface="Times New Roman" panose="02020603050405020304" pitchFamily="18" charset="0"/>
              </a:rPr>
              <a:t>2. </a:t>
            </a:r>
            <a:r>
              <a:rPr lang="en-US" sz="1800" b="0" i="0" u="sng" strike="noStrike" dirty="0">
                <a:solidFill>
                  <a:srgbClr val="0000FF"/>
                </a:solidFill>
                <a:effectLst/>
                <a:latin typeface="Times New Roman" panose="02020603050405020304" pitchFamily="18" charset="0"/>
                <a:hlinkClick r:id="rId7"/>
              </a:rPr>
              <a:t>https://www.analyticsvidhya.com/blog/2021/06/complete-guide-to-gradient-based-optimizers/</a:t>
            </a:r>
            <a:r>
              <a:rPr lang="en-US" sz="1800" b="0" i="0" u="none" strike="noStrike" dirty="0">
                <a:solidFill>
                  <a:srgbClr val="000000"/>
                </a:solidFill>
                <a:effectLst/>
                <a:latin typeface="Times New Roman" panose="02020603050405020304" pitchFamily="18" charset="0"/>
              </a:rPr>
              <a:t>    </a:t>
            </a:r>
            <a:endParaRPr lang="en-US" b="0" dirty="0">
              <a:effectLst/>
            </a:endParaRPr>
          </a:p>
        </p:txBody>
      </p:sp>
    </p:spTree>
    <p:extLst>
      <p:ext uri="{BB962C8B-B14F-4D97-AF65-F5344CB8AC3E}">
        <p14:creationId xmlns:p14="http://schemas.microsoft.com/office/powerpoint/2010/main" val="1833353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1. Gradient-based optimization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7170" name="Picture 2">
            <a:extLst>
              <a:ext uri="{FF2B5EF4-FFF2-40B4-BE49-F238E27FC236}">
                <a16:creationId xmlns:a16="http://schemas.microsoft.com/office/drawing/2014/main" id="{0EC14A82-6A62-4EEA-6BC8-DE5903215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4" y="921869"/>
            <a:ext cx="5453062" cy="2653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E507B9-8260-C92E-C092-34531CCC2EA1}"/>
              </a:ext>
            </a:extLst>
          </p:cNvPr>
          <p:cNvSpPr txBox="1"/>
          <p:nvPr/>
        </p:nvSpPr>
        <p:spPr>
          <a:xfrm>
            <a:off x="228599" y="2704477"/>
            <a:ext cx="11487151" cy="3231654"/>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sz="1800" b="1" i="0" u="none" strike="noStrike" dirty="0">
                <a:solidFill>
                  <a:srgbClr val="000000"/>
                </a:solidFill>
                <a:effectLst/>
                <a:latin typeface="Times New Roman" panose="02020603050405020304" pitchFamily="18" charset="0"/>
              </a:rPr>
              <a:t>          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b="0" dirty="0">
              <a:effectLst/>
            </a:endParaRPr>
          </a:p>
          <a:p>
            <a:br>
              <a:rPr lang="en-US" dirty="0"/>
            </a:br>
            <a:endParaRPr lang="en-US" dirty="0"/>
          </a:p>
        </p:txBody>
      </p:sp>
      <p:sp>
        <p:nvSpPr>
          <p:cNvPr id="7" name="TextBox 6">
            <a:extLst>
              <a:ext uri="{FF2B5EF4-FFF2-40B4-BE49-F238E27FC236}">
                <a16:creationId xmlns:a16="http://schemas.microsoft.com/office/drawing/2014/main" id="{74DA1012-2F89-948F-31F4-C7220BC7E876}"/>
              </a:ext>
            </a:extLst>
          </p:cNvPr>
          <p:cNvSpPr txBox="1"/>
          <p:nvPr/>
        </p:nvSpPr>
        <p:spPr>
          <a:xfrm>
            <a:off x="476250" y="5810250"/>
            <a:ext cx="9296400"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Ref:   1.  </a:t>
            </a:r>
            <a:r>
              <a:rPr lang="en-US" sz="1800" b="0" i="0" u="sng" strike="noStrike" dirty="0">
                <a:solidFill>
                  <a:srgbClr val="0000FF"/>
                </a:solidFill>
                <a:effectLst/>
                <a:latin typeface="Times New Roman" panose="02020603050405020304" pitchFamily="18" charset="0"/>
                <a:hlinkClick r:id="rId5"/>
              </a:rPr>
              <a:t>https://arxiv.org/abs/1609.04747</a:t>
            </a:r>
            <a:r>
              <a:rPr lang="en-US" sz="1800" b="0" i="0" u="none" strike="noStrike" dirty="0">
                <a:solidFill>
                  <a:srgbClr val="000000"/>
                </a:solidFill>
                <a:effectLst/>
                <a:latin typeface="Times New Roman" panose="02020603050405020304" pitchFamily="18" charset="0"/>
              </a:rPr>
              <a:t>  </a:t>
            </a:r>
            <a:endParaRPr lang="en-US" b="0" dirty="0">
              <a:effectLst/>
            </a:endParaRPr>
          </a:p>
          <a:p>
            <a:pPr indent="457200" rtl="0">
              <a:spcBef>
                <a:spcPts val="0"/>
              </a:spcBef>
              <a:spcAft>
                <a:spcPts val="0"/>
              </a:spcAft>
            </a:pPr>
            <a:r>
              <a:rPr lang="en-US" sz="1800" b="0" i="0" u="none" strike="noStrike" dirty="0">
                <a:solidFill>
                  <a:srgbClr val="000000"/>
                </a:solidFill>
                <a:effectLst/>
                <a:latin typeface="Times New Roman" panose="02020603050405020304" pitchFamily="18" charset="0"/>
              </a:rPr>
              <a:t>2. </a:t>
            </a:r>
            <a:r>
              <a:rPr lang="en-US" sz="1800" b="0" i="0" u="sng" strike="noStrike" dirty="0">
                <a:solidFill>
                  <a:srgbClr val="0000FF"/>
                </a:solidFill>
                <a:effectLst/>
                <a:latin typeface="Times New Roman" panose="02020603050405020304" pitchFamily="18" charset="0"/>
                <a:hlinkClick r:id="rId6"/>
              </a:rPr>
              <a:t>https://www.analyticsvidhya.com/blog/2021/06/complete-guide-to-gradient-based-optimizers/</a:t>
            </a:r>
            <a:r>
              <a:rPr lang="en-US" sz="1800" b="0" i="0" u="none" strike="noStrike"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1632351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0000FF"/>
                </a:solidFill>
                <a:effectLst/>
                <a:latin typeface="Times New Roman" panose="02020603050405020304" pitchFamily="18" charset="0"/>
              </a:rPr>
              <a:t>Optimizers </a:t>
            </a:r>
            <a:r>
              <a:rPr lang="en-US" sz="1800" b="1" i="0" u="none" strike="noStrike" dirty="0">
                <a:solidFill>
                  <a:srgbClr val="000000"/>
                </a:solidFill>
                <a:effectLst/>
                <a:latin typeface="Times New Roman" panose="02020603050405020304" pitchFamily="18" charset="0"/>
              </a:rPr>
              <a:t>|</a:t>
            </a:r>
            <a:r>
              <a:rPr lang="en-US" sz="1800" b="1" i="0" u="none" strike="noStrike" dirty="0">
                <a:solidFill>
                  <a:srgbClr val="D313AA"/>
                </a:solidFill>
                <a:effectLst/>
                <a:latin typeface="Times New Roman" panose="02020603050405020304" pitchFamily="18" charset="0"/>
              </a:rPr>
              <a:t> Momentum</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8194" name="Picture 2">
            <a:extLst>
              <a:ext uri="{FF2B5EF4-FFF2-40B4-BE49-F238E27FC236}">
                <a16:creationId xmlns:a16="http://schemas.microsoft.com/office/drawing/2014/main" id="{FD333A27-8F09-6BE5-F48D-F83D09D00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1419224"/>
            <a:ext cx="817245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0BD7B2D-C05A-A868-E6BE-A776FA222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825" y="3957637"/>
            <a:ext cx="9163050" cy="1647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A59BE-02C2-A322-C177-B581D528CDF2}"/>
              </a:ext>
            </a:extLst>
          </p:cNvPr>
          <p:cNvSpPr txBox="1"/>
          <p:nvPr/>
        </p:nvSpPr>
        <p:spPr>
          <a:xfrm>
            <a:off x="971550" y="6125030"/>
            <a:ext cx="6096000"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Ref: </a:t>
            </a:r>
            <a:r>
              <a:rPr lang="en-US" sz="1800" b="0" i="0" u="sng" strike="noStrike" dirty="0">
                <a:solidFill>
                  <a:srgbClr val="0000FF"/>
                </a:solidFill>
                <a:effectLst/>
                <a:latin typeface="Times New Roman" panose="02020603050405020304" pitchFamily="18" charset="0"/>
                <a:hlinkClick r:id="rId6"/>
              </a:rPr>
              <a:t>https://arxiv.org/abs/1609.04747</a:t>
            </a:r>
            <a:r>
              <a:rPr lang="en-US" sz="1800" b="0" i="0" u="none" strike="noStrike" dirty="0">
                <a:solidFill>
                  <a:srgbClr val="000000"/>
                </a:solidFill>
                <a:effectLst/>
                <a:latin typeface="Times New Roman" panose="02020603050405020304" pitchFamily="18"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34236504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2. Grid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18646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3. Random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689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000000"/>
                </a:solidFill>
                <a:effectLst/>
                <a:latin typeface="Times New Roman" panose="02020603050405020304" pitchFamily="18" charset="0"/>
              </a:rPr>
              <a:t>Random search </a:t>
            </a:r>
            <a:r>
              <a:rPr lang="en-US" sz="1800" b="1" i="0" u="none" strike="noStrike" dirty="0">
                <a:solidFill>
                  <a:srgbClr val="0000FF"/>
                </a:solidFill>
                <a:effectLst/>
                <a:latin typeface="Times New Roman" panose="02020603050405020304" pitchFamily="18" charset="0"/>
              </a:rPr>
              <a:t>outperforms</a:t>
            </a:r>
            <a:r>
              <a:rPr lang="en-US" sz="1800" b="1" i="0" u="none" strike="noStrike" dirty="0">
                <a:solidFill>
                  <a:srgbClr val="D313AA"/>
                </a:solidFill>
                <a:effectLst/>
                <a:latin typeface="Times New Roman" panose="02020603050405020304" pitchFamily="18" charset="0"/>
              </a:rPr>
              <a:t> Grid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29343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4. Bayesian optimization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7502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5. Adaptive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5673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000000"/>
                </a:solidFill>
                <a:effectLst/>
                <a:latin typeface="Times New Roman" panose="02020603050405020304" pitchFamily="18" charset="0"/>
              </a:rPr>
              <a:t>Adaptive search | </a:t>
            </a:r>
            <a:r>
              <a:rPr lang="en-US" sz="1800" b="1" i="0" u="none" strike="noStrike" dirty="0">
                <a:solidFill>
                  <a:srgbClr val="D313AA"/>
                </a:solidFill>
                <a:effectLst/>
                <a:latin typeface="Times New Roman" panose="02020603050405020304" pitchFamily="18" charset="0"/>
              </a:rPr>
              <a:t>a simplified example</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8A9642A0-2796-EBE3-B355-50AEE5F50B9D}"/>
              </a:ext>
            </a:extLst>
          </p:cNvPr>
          <p:cNvSpPr txBox="1"/>
          <p:nvPr/>
        </p:nvSpPr>
        <p:spPr>
          <a:xfrm>
            <a:off x="1666875" y="707742"/>
            <a:ext cx="9438058" cy="4334520"/>
          </a:xfrm>
          <a:prstGeom prst="rect">
            <a:avLst/>
          </a:prstGeom>
          <a:noFill/>
        </p:spPr>
        <p:txBody>
          <a:bodyPr wrap="square">
            <a:spAutoFit/>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There are seven hyperparameters here:</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1</a:t>
            </a:r>
            <a:r>
              <a:rPr lang="en-US" sz="1800" b="0" i="0" u="none" strike="noStrike" dirty="0">
                <a:solidFill>
                  <a:srgbClr val="000000"/>
                </a:solidFill>
                <a:effectLst/>
                <a:latin typeface="Times New Roman" panose="02020603050405020304" pitchFamily="18" charset="0"/>
              </a:rPr>
              <a:t>. We use the value of the first row for the first six hyperparameters but all values of the seventh hyperparameter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2</a:t>
            </a:r>
            <a:r>
              <a:rPr lang="en-US" sz="1800" b="0" i="0" u="none" strike="noStrike" dirty="0">
                <a:solidFill>
                  <a:srgbClr val="000000"/>
                </a:solidFill>
                <a:effectLst/>
                <a:latin typeface="Times New Roman" panose="02020603050405020304" pitchFamily="18" charset="0"/>
              </a:rPr>
              <a:t>. The calculations continue with the first row of the first five hyperparameters, the second row of the sixth hyperparameter (learning rate), and all rows of seven hyperparameters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3</a:t>
            </a:r>
            <a:r>
              <a:rPr lang="en-US" sz="1800" b="0" i="0" u="none" strike="noStrike" dirty="0">
                <a:solidFill>
                  <a:srgbClr val="000000"/>
                </a:solidFill>
                <a:effectLst/>
                <a:latin typeface="Times New Roman" panose="02020603050405020304" pitchFamily="18" charset="0"/>
              </a:rPr>
              <a:t>. We repeat the second step, except that we choose the third row and again the fourth row for the sixth parameter (learning rate).</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4</a:t>
            </a:r>
            <a:r>
              <a:rPr lang="en-US" sz="1800" b="0" i="0" u="none" strike="noStrike" dirty="0">
                <a:solidFill>
                  <a:srgbClr val="000000"/>
                </a:solidFill>
                <a:effectLst/>
                <a:latin typeface="Times New Roman" panose="02020603050405020304" pitchFamily="18" charset="0"/>
              </a:rPr>
              <a:t>. The results show that "Adam" had much better results than other optimizers when calculating all 36 combinations. So we only use Adam as the optimizer for doing other scenarios. </a:t>
            </a:r>
            <a:endParaRPr lang="en-US" b="0" dirty="0">
              <a:effectLst/>
            </a:endParaRPr>
          </a:p>
          <a:p>
            <a:br>
              <a:rPr lang="en-US" dirty="0"/>
            </a:br>
            <a:endParaRPr lang="en-US" dirty="0"/>
          </a:p>
        </p:txBody>
      </p:sp>
      <p:pic>
        <p:nvPicPr>
          <p:cNvPr id="9218" name="Picture 2">
            <a:extLst>
              <a:ext uri="{FF2B5EF4-FFF2-40B4-BE49-F238E27FC236}">
                <a16:creationId xmlns:a16="http://schemas.microsoft.com/office/drawing/2014/main" id="{B0EC29A2-DB37-96E4-AB76-CB41C80B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 y="1743075"/>
            <a:ext cx="120015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6. Early Stopping</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1434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2791</TotalTime>
  <Words>3588</Words>
  <Application>Microsoft Office PowerPoint</Application>
  <PresentationFormat>Widescreen</PresentationFormat>
  <Paragraphs>593</Paragraphs>
  <Slides>89</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-apple-system</vt:lpstr>
      <vt:lpstr>Arial</vt:lpstr>
      <vt:lpstr>Calibri</vt:lpstr>
      <vt:lpstr>Calibri Light</vt:lpstr>
      <vt:lpstr>Consolas</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Important Activities Undertaken During this Week</vt:lpstr>
      <vt:lpstr>Analyzing Missing Data Patterns</vt:lpstr>
      <vt:lpstr>Literature Review | Missing data</vt:lpstr>
      <vt:lpstr>Literature Review | Missing data</vt:lpstr>
      <vt:lpstr>PowerPoint Presentation</vt:lpstr>
      <vt:lpstr>Hyperparameter Optimization methods</vt:lpstr>
      <vt:lpstr>Hyperparameter vs. Hyperparameters</vt:lpstr>
      <vt:lpstr>Hyperparameters in neural networks</vt:lpstr>
      <vt:lpstr>HBatch size, iterations, epochs</vt:lpstr>
      <vt:lpstr>Cross join</vt:lpstr>
      <vt:lpstr>Hyperparameter Optimization methods</vt:lpstr>
      <vt:lpstr>1. Gradient-based optimization</vt:lpstr>
      <vt:lpstr>1. Gradient-based optimization</vt:lpstr>
      <vt:lpstr>Optimizers | Momentum</vt:lpstr>
      <vt:lpstr>2. Grid search</vt:lpstr>
      <vt:lpstr>3. Random search</vt:lpstr>
      <vt:lpstr>Random search outperforms Grid search</vt:lpstr>
      <vt:lpstr>4. Bayesian optimization</vt:lpstr>
      <vt:lpstr>5. Adaptive search</vt:lpstr>
      <vt:lpstr>Adaptive search | a simplified example</vt:lpstr>
      <vt:lpstr>6. Early Stopping</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28</cp:revision>
  <dcterms:created xsi:type="dcterms:W3CDTF">2023-07-12T20:54:41Z</dcterms:created>
  <dcterms:modified xsi:type="dcterms:W3CDTF">2023-08-03T02:15:30Z</dcterms:modified>
</cp:coreProperties>
</file>